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18"/>
  </p:handoutMasterIdLst>
  <p:sldIdLst>
    <p:sldId id="256" r:id="rId2"/>
    <p:sldId id="257" r:id="rId3"/>
    <p:sldId id="272" r:id="rId4"/>
    <p:sldId id="262" r:id="rId5"/>
    <p:sldId id="261" r:id="rId6"/>
    <p:sldId id="263" r:id="rId7"/>
    <p:sldId id="265" r:id="rId8"/>
    <p:sldId id="259" r:id="rId9"/>
    <p:sldId id="260" r:id="rId10"/>
    <p:sldId id="268" r:id="rId11"/>
    <p:sldId id="258" r:id="rId12"/>
    <p:sldId id="264" r:id="rId13"/>
    <p:sldId id="266" r:id="rId14"/>
    <p:sldId id="267"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F7B89A-E2EE-43AE-BE13-6B6C98FC5D7B}" type="datetimeFigureOut">
              <a:rPr lang="en-US" smtClean="0"/>
              <a:pPr/>
              <a:t>4/18/2017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EFA716-DB82-4DD6-A133-4BEF378F3B9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408D3-2F08-4D05-B637-C7669BF310C4}"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20E2D-9764-41FB-A1CA-013746665F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408D3-2F08-4D05-B637-C7669BF310C4}"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20E2D-9764-41FB-A1CA-013746665F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408D3-2F08-4D05-B637-C7669BF310C4}"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20E2D-9764-41FB-A1CA-013746665F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408D3-2F08-4D05-B637-C7669BF310C4}"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20E2D-9764-41FB-A1CA-013746665F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A408D3-2F08-4D05-B637-C7669BF310C4}"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20E2D-9764-41FB-A1CA-013746665F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A408D3-2F08-4D05-B637-C7669BF310C4}" type="datetimeFigureOut">
              <a:rPr lang="en-US" smtClean="0"/>
              <a:pPr/>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20E2D-9764-41FB-A1CA-013746665F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A408D3-2F08-4D05-B637-C7669BF310C4}" type="datetimeFigureOut">
              <a:rPr lang="en-US" smtClean="0"/>
              <a:pPr/>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20E2D-9764-41FB-A1CA-013746665F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A408D3-2F08-4D05-B637-C7669BF310C4}" type="datetimeFigureOut">
              <a:rPr lang="en-US" smtClean="0"/>
              <a:pPr/>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20E2D-9764-41FB-A1CA-013746665F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408D3-2F08-4D05-B637-C7669BF310C4}" type="datetimeFigureOut">
              <a:rPr lang="en-US" smtClean="0"/>
              <a:pPr/>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20E2D-9764-41FB-A1CA-013746665F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408D3-2F08-4D05-B637-C7669BF310C4}" type="datetimeFigureOut">
              <a:rPr lang="en-US" smtClean="0"/>
              <a:pPr/>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20E2D-9764-41FB-A1CA-013746665F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408D3-2F08-4D05-B637-C7669BF310C4}" type="datetimeFigureOut">
              <a:rPr lang="en-US" smtClean="0"/>
              <a:pPr/>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20E2D-9764-41FB-A1CA-013746665F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408D3-2F08-4D05-B637-C7669BF310C4}" type="datetimeFigureOut">
              <a:rPr lang="en-US" smtClean="0"/>
              <a:pPr/>
              <a:t>4/18/2017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20E2D-9764-41FB-A1CA-013746665F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b="1" dirty="0" smtClean="0"/>
              <a:t>The Basics of Banking:</a:t>
            </a:r>
            <a:endParaRPr lang="en-US" b="1" dirty="0"/>
          </a:p>
        </p:txBody>
      </p:sp>
      <p:sp>
        <p:nvSpPr>
          <p:cNvPr id="3" name="Subtitle 2"/>
          <p:cNvSpPr>
            <a:spLocks noGrp="1"/>
          </p:cNvSpPr>
          <p:nvPr>
            <p:ph type="subTitle" idx="1"/>
          </p:nvPr>
        </p:nvSpPr>
        <p:spPr>
          <a:xfrm>
            <a:off x="1371600" y="1828800"/>
            <a:ext cx="6400800" cy="1752600"/>
          </a:xfrm>
        </p:spPr>
        <p:txBody>
          <a:bodyPr/>
          <a:lstStyle/>
          <a:p>
            <a:r>
              <a:rPr lang="en-US" b="1" dirty="0" smtClean="0"/>
              <a:t>How to Manage Your Money in the United States</a:t>
            </a:r>
            <a:endParaRPr lang="en-US" b="1" dirty="0"/>
          </a:p>
        </p:txBody>
      </p:sp>
      <p:pic>
        <p:nvPicPr>
          <p:cNvPr id="1026" name="Picture 2" descr="C:\Users\eschria866\AppData\Local\Microsoft\Windows\Temporary Internet Files\Content.IE5\03KZG2FH\MP900448296[1].jpg"/>
          <p:cNvPicPr>
            <a:picLocks noChangeAspect="1" noChangeArrowheads="1"/>
          </p:cNvPicPr>
          <p:nvPr/>
        </p:nvPicPr>
        <p:blipFill>
          <a:blip r:embed="rId2" cstate="print"/>
          <a:srcRect/>
          <a:stretch>
            <a:fillRect/>
          </a:stretch>
        </p:blipFill>
        <p:spPr bwMode="auto">
          <a:xfrm>
            <a:off x="304800" y="3048000"/>
            <a:ext cx="4700123" cy="3124200"/>
          </a:xfrm>
          <a:prstGeom prst="rect">
            <a:avLst/>
          </a:prstGeom>
          <a:noFill/>
        </p:spPr>
      </p:pic>
      <p:pic>
        <p:nvPicPr>
          <p:cNvPr id="1028" name="Picture 4" descr="http://static.ddmcdn.com/gif/credit-card-20.jpg"/>
          <p:cNvPicPr>
            <a:picLocks noChangeAspect="1" noChangeArrowheads="1"/>
          </p:cNvPicPr>
          <p:nvPr/>
        </p:nvPicPr>
        <p:blipFill>
          <a:blip r:embed="rId3" cstate="print"/>
          <a:srcRect/>
          <a:stretch>
            <a:fillRect/>
          </a:stretch>
        </p:blipFill>
        <p:spPr bwMode="auto">
          <a:xfrm rot="2252825">
            <a:off x="5334000" y="2971800"/>
            <a:ext cx="2438400" cy="3328416"/>
          </a:xfrm>
          <a:prstGeom prst="rect">
            <a:avLst/>
          </a:prstGeom>
          <a:noFill/>
        </p:spPr>
      </p:pic>
      <p:sp>
        <p:nvSpPr>
          <p:cNvPr id="4" name="TextBox 3"/>
          <p:cNvSpPr txBox="1"/>
          <p:nvPr/>
        </p:nvSpPr>
        <p:spPr>
          <a:xfrm>
            <a:off x="5867400" y="6390700"/>
            <a:ext cx="4571637" cy="307777"/>
          </a:xfrm>
          <a:prstGeom prst="rect">
            <a:avLst/>
          </a:prstGeom>
          <a:noFill/>
        </p:spPr>
        <p:txBody>
          <a:bodyPr wrap="square" rtlCol="0">
            <a:spAutoFit/>
          </a:bodyPr>
          <a:lstStyle/>
          <a:p>
            <a:r>
              <a:rPr lang="en-US" sz="1400" dirty="0" smtClean="0"/>
              <a:t>Alana Schriver, Omaha Public Schools</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ATMs</a:t>
            </a:r>
            <a:endParaRPr lang="en-US" b="1" dirty="0"/>
          </a:p>
        </p:txBody>
      </p:sp>
      <p:sp>
        <p:nvSpPr>
          <p:cNvPr id="3" name="Content Placeholder 2"/>
          <p:cNvSpPr>
            <a:spLocks noGrp="1"/>
          </p:cNvSpPr>
          <p:nvPr>
            <p:ph idx="1"/>
          </p:nvPr>
        </p:nvSpPr>
        <p:spPr>
          <a:xfrm>
            <a:off x="457200" y="1295400"/>
            <a:ext cx="8229600" cy="5181600"/>
          </a:xfrm>
        </p:spPr>
        <p:txBody>
          <a:bodyPr>
            <a:normAutofit lnSpcReduction="10000"/>
          </a:bodyPr>
          <a:lstStyle/>
          <a:p>
            <a:pPr algn="ctr">
              <a:buNone/>
            </a:pPr>
            <a:r>
              <a:rPr lang="en-US" dirty="0" smtClean="0">
                <a:solidFill>
                  <a:srgbClr val="002060"/>
                </a:solidFill>
              </a:rPr>
              <a:t>“ATM” stands for </a:t>
            </a:r>
            <a:r>
              <a:rPr lang="en-US" b="1" u="sng" dirty="0" smtClean="0">
                <a:solidFill>
                  <a:srgbClr val="002060"/>
                </a:solidFill>
              </a:rPr>
              <a:t>A</a:t>
            </a:r>
            <a:r>
              <a:rPr lang="en-US" dirty="0" smtClean="0">
                <a:solidFill>
                  <a:srgbClr val="002060"/>
                </a:solidFill>
              </a:rPr>
              <a:t>utomated </a:t>
            </a:r>
            <a:r>
              <a:rPr lang="en-US" b="1" u="sng" dirty="0" smtClean="0">
                <a:solidFill>
                  <a:srgbClr val="002060"/>
                </a:solidFill>
              </a:rPr>
              <a:t>T</a:t>
            </a:r>
            <a:r>
              <a:rPr lang="en-US" dirty="0" smtClean="0">
                <a:solidFill>
                  <a:srgbClr val="002060"/>
                </a:solidFill>
              </a:rPr>
              <a:t>eller </a:t>
            </a:r>
            <a:r>
              <a:rPr lang="en-US" b="1" u="sng" dirty="0" smtClean="0">
                <a:solidFill>
                  <a:srgbClr val="002060"/>
                </a:solidFill>
              </a:rPr>
              <a:t>M</a:t>
            </a:r>
            <a:r>
              <a:rPr lang="en-US" dirty="0" smtClean="0">
                <a:solidFill>
                  <a:srgbClr val="002060"/>
                </a:solidFill>
              </a:rPr>
              <a:t>achine</a:t>
            </a:r>
          </a:p>
          <a:p>
            <a:pPr>
              <a:buNone/>
            </a:pPr>
            <a:endParaRPr lang="en-US" dirty="0" smtClean="0"/>
          </a:p>
          <a:p>
            <a:r>
              <a:rPr lang="en-US" b="1" dirty="0" smtClean="0"/>
              <a:t>What can I do at an ATM?</a:t>
            </a:r>
          </a:p>
          <a:p>
            <a:pPr>
              <a:buFontTx/>
              <a:buChar char="-"/>
            </a:pPr>
            <a:r>
              <a:rPr lang="en-US" sz="2600" dirty="0" smtClean="0"/>
              <a:t>Withdraw cash	- Check balance</a:t>
            </a:r>
          </a:p>
          <a:p>
            <a:pPr>
              <a:buFontTx/>
              <a:buChar char="-"/>
            </a:pPr>
            <a:r>
              <a:rPr lang="en-US" sz="2600" dirty="0" smtClean="0"/>
              <a:t>Deposit checks	- Transfer funds</a:t>
            </a:r>
          </a:p>
          <a:p>
            <a:endParaRPr lang="en-US" b="1" dirty="0" smtClean="0"/>
          </a:p>
          <a:p>
            <a:pPr>
              <a:buNone/>
            </a:pPr>
            <a:endParaRPr lang="en-US" b="1" dirty="0" smtClean="0"/>
          </a:p>
          <a:p>
            <a:r>
              <a:rPr lang="en-US" b="1" dirty="0" smtClean="0"/>
              <a:t>Fees: </a:t>
            </a:r>
            <a:r>
              <a:rPr lang="en-US" sz="2800" dirty="0" smtClean="0"/>
              <a:t>If you use an ATM from your own bank, there is no fee.  If you use an ATM unrelated to your bank there will be probably be a fee.  </a:t>
            </a:r>
          </a:p>
        </p:txBody>
      </p:sp>
      <p:sp>
        <p:nvSpPr>
          <p:cNvPr id="2050" name="AutoShape 2" descr="data:image/jpeg;base64,/9j/4AAQSkZJRgABAQAAAQABAAD/2wCEAAkGBxAQEBQQDxAUFBQVFRcQEBAUEBAUFA8PFRQWFhQVFRQYHCggGBolHBQUITEhJSkrLi4uFx8zODMsNygtLisBCgoKDg0OGxAQGjAkHyQtLCwtLCwsLC0sLCwsLCwsLC0sLCwsLCwsLCwwLC8sMSwsLS4sNy0sLCwsLCwsLCwvLP/AABEIARMAuAMBIgACEQEDEQH/xAAcAAAABwEBAAAAAAAAAAAAAAAAAQIDBAUGBwj/xABLEAABAwEDBAkQCAcAAwEAAAABAAIDEQQSIQUGMUETIlFhcXKRsdEHFBYjJDJSVHOBkpOhstLwFTM0QlNiweFDY4Kio7PCRIPiF//EABoBAQEBAQEBAQAAAAAAAAAAAAABAgMFBAb/xAAxEQACAgECAwUGBgMAAAAAAAAAAQIRAxIxBCFBEzJRcaEiM2GBkfAUNGKx0eEFIyT/2gAMAwEAAhEDEQA/AOgoIEpqV+C6kMPnZn3LZbQ+zxRR7SlZHuJvEtDsGilNKpYs/ra/RJHwNiB56qt6ojR16400taTvmip8kGhJ3wOUFehi4NSgpNnyTztOjYOz2tYG2kGOjtTehJ7OLVql/wATOhU8UeyMuk0LTQHmVfIwtJB1LvHgMcuVs4z4qcedGm7OLZ+N/hj+FF2b2zxin/pZ8CbzHyC222gtlBMTG3pKEipODRXVjj5lt8odT2xmJ+wscJLp2MmR5AfTCoJxXDLh4fFPRJu/kdMeTLOOpJepiznra/GT6mL4Ek5623xk+pi+BZt8ZaSCMQaEbhBxXR8081LBaLJHLO033VvHZntrRxGgHDQuubhMOKOqTfyoxj4jJkdKvUy0Gd1rjbdZaCBUmmxRHFxJOlm6faifnplDVaj6mD4F0RmYmTDoYTwTyH/pFJmLktvfRkcM8g/6Xy/836vQ7/7vh6nOm555R12p3qoPgTvZlbvGneqj+BajOrNbJ0FkklgaBI0AtOzvd94fdLqFIzGzVsdqsYlniLn3nNLtklbgDhg1wC69lw/Z6/aq66GNeXVp5epmuzK2+NP9XH8KHZhbPGX+gz4Vr868yrJHZJZLNEWyMGyV2SV1WtxeKOcRoquXBdcHC4M0bi36HPLny43Tr1NEc77Z4y/0WdCHZfa/GJORnQt1kPMixmzRGeAOkLGukcXyCriATgHU10VPn/m7ZbPBG6zwhjjJdc4OeatuuwoSVxhDhpT0K/Q6SlmUdXL1M+3Om2O0WmXkZ0KXBnRbW7brgkA7YOijduVxpXWs8440GrDkUqL6t3D0LvLgcdcrOceJkdWzft7rRZ2SvpecDeu6Kg6lZKgzQd3LHwHnKvgV5c46ZNH3RdpMUgggsmhspmVOuKZkVBx3qhHu1/FZzKoycaXuEc5H6q26oP21/FbzKoybjf8AN7xXu8P7pHm5d2WkUtH13Qn54BJi3vtW+ozQK4lWOb2TjaLTHEDgXbbeYMXewU8622orV4HNc/Z8To3U9ySbPZA94o+U7I6upv3ByCvnUvN3OJtrltEQp2qSjPzRja19IHlVjlUyts7xAy8+7djaC0UJwrjhgFis1chWqzWhkjrOWg1ZIRJH3h0ki95/MvI9nKpzk+fT79D7qcHGMdii6pGSNgtWyNG0mF8b0mh45j/UskGrtefeRuurI67i+PtrN2oBqPOKrjD2lv7L1eCzdpiSe65Hn8VjcJ30Zu+pIO3T8RvvFL6ro29n4snOxN9SU9un8m33ineq331n4JOdi+Z/nvvwOy/K/fic8AXXupj9gHlH84XJAF1vqYgdY6a9tf8Aou3+R9z8znwXvPkXtitDZ2zRuxuyPhcN6lQPRcFxyyZGd1+LIdU2xniNdifRFV0LNu23cp26AnvnCVo32gA+xw5FKjyHTKzrTTa7FeGH8Wtw/wBo9q+PFk7ByXjG151/Z9OSHaqL8HRc2+17G6CMfxJLgH5Qxzj7oHnWY6qP2aM/zR7rkvLdtvZXskIODA5x4zwaexvtRdVAdyMP81vuuXLDDTkx/Hn+5vJLVCfw/g5cwbYcqsoxtHcJ5woMAqa7ynRntbuE84XszPOgdDzLPckfn5ytC1ZvMc9yM4TzrStX5/N7yXmexi7iDRoILkbGHBMyKI7IsP8AM9fP8SZkyJBuP9fP8SpDl2f/ANtk4rfdVTk3S/50OKsc9rO2O2Pa2tLoIq5ztIxxJqoOShtn8BPtK97h/dLyPOyd5ks9987q6N1NMmU2S0kae1x8AxcR56ci59I2tPnUtXk/PV9miZDHDHRgAredjuk79arnxMZzhph1Li0xlcjUZy54daTbCyISG6HON67dJ0DRuc6qf/0Z/i7fWnoWJylbjPK+Z5q55vEVwA1AbwCiEje+eFYhweNRWpczUs075M7Zm5lkWyHZKAGpa9gdW6Rjp3wVzbOmyCy2p7PuuOyR4/cdq82I8yrMgZ2T2JzxE1jg+l69WgI0EUpijzkzldbbhljY0srRzb1S06QanQs4uGnjyul7LE80ZQ57mv6mkoM0vEGv8yPqpkVgrT7+n+lYvNvOF9ie58bWkuaGm9epQGuFCnM5M5JLaWbK1guVu3bwrXTWp3lr8PP8Rr6f0Tto9lp6kMMadTeULqXU3a0WMgU+sdr3mrkDStBkTO6exxGKJkZbeLyXNcTU0GojcXTisMskNMTGHJGMraLuSfYctOk0DZQx2P3XtaDzrp7G4Lz7lLKjp5nzvADnuvG7UAGgGGO8tG3qjWy7dAiGFK3Hk8PfaVw4jg8k1Guio6YuIhFuy0gdsuWRL/MLW8VrS0cyueqk09Zt8q3mcufZLy/LFI2WjXFpqK7tKYhWuWc7ZbZGIn3Ltb2DSCCNGkrTwTWSEuiCyQcJLqzN2bA4qfD3juE84UYkXxTWK+dPRHau4f1C+2XPmfIlXI2uZ+VrPFZmtlnjY6pN1z2tNDowK0Dc4LH41D61nSsvmVkizyWcPkhY9xcauc0EneqVpmZCsni0Xq2rweI97LzPWw9xeQvsisXjUPrWdKCU3I1lH/jxeqZ0ILidCU5MyJ5yZkVIcg6oI7tfxW8yp8lu2ztymO7Spqrrqhju13EbzKmyQ+64nDUcRhWtfOvdwNdkvI8+feZubZY4pYGNbZmxTSva2yMqdkdFTbPlx0aTWgSM68jx2ezwOZCW3S9ksjmEF7gQGl28dsRXUqXK+dVpmbdkLaYYsja14I0UcMQqm15ankjZC68WRlxYCCTVxqSTpPnWIQkmm318RKSd0jXMybA+z2KR8sUJc518Oa4makgo2oG5gk5ZZBZRarRHZ2SObaRAxrxejhZcDq3K0xOCxs+U7Q9sTD3sJLohcpdJdeNTTHHdT0OXrYyV8zXG9JjK0xtcx51VYRRRwlfe8eV/GzaqtvujWWKywy7FPsLGGayzvdCG7TZGUuyMadGlVubkEb7NZHOY0l2UGxuJaCXR7H3p3RXUqKTLFsdM20F7tkaKMIbQNb4IaBQDeS7Xl62yPje8msTr8YbG1rWv8K6BQlNMqrUvrtv/ACX2fA1OcLIhZbQ9zbO6kuxQOs0Lmugka44Su4KDfNVDzOkjFjtMsphaWyRtbLNDsrWA4EXRjjz0WZjt9pbs1CaT12ZtwEPJJJNCMDU6QnMl5VtlmDmwFzQ4guFwGpGjSCroqDjqW66i/aujYzZLZPlCzGNrNhdA20SOjaGRzbGduQw96CSxtCnrVYQMoWOcwNZHNVskNGFrJmMdVu1JbiKHzLFT5Zt0l+/I87IwRP2oxjBrdGGAx1JqxZStcDQyJzmhr9maLoN2S7dvCowwwU0Srvrat/v9unQUvA3FqsMDbPaLTC1pikkhLBRpML9nuyx71OYqbnBZ4IRa5LKI3zAt2ZpY09awFgxYylK4VJ1VXOI7baWsfE1zgx7hI9lBRzwQQd7EBOsypbBM+cPfsrxdkfdFXtoBQilDgBq1KdnzvWvrvtv9B8vvn/J0axtszaOljaWfR8TngNbXFxDnaO+odKXDkSFrrHFJdeC+Z7HYdvbQOjDjrrhguanKNrLbt99DGLPS636gGoZo0JbMpWktjje55bGaxD8MnwTp1Kdl+tfX4Bvl3TdvMlpscskjYA6M3rghdHJAL1LoIFDXcJWZYdq/58FOSZftUzdjlne5lO9JAqQaitNPnTLHbV2/7fmi64nGNptfU4ZLlTpm/wAwj3KOMVqWrK5h/ZRxitU1eRxHvZeZ6GHuLyFBBAILidBtyZkTxTT2qkORZ9PHXz7xpg2l4GlLo0KlMrAK32neXYso5ObL3zQeEBZ3LGQWCGUhuhjj7CsOTLSMJG8U1J29vqXZcgAgYHR4TlKbm83cPpOU1MulFOZNtdvaq6N9Oh35vZ+6kSZDAtDGUNDG51Ku0hzR+qmNzeZuH0ndKamSkVofvjk/dGJN8ej+6sxm6zwTyuShm6zwfa5NTLSKkmv3hyfuk6++9iuOx5ngc6PsdZ4HOlsUinNPC9iSQ3wuZXfY6zwB7UOxxngD2pbFIoi1vhH2JErg1pN44CupaDscj8AcijZTzfY2GRwYAQxxBpuApbFIqtkBHfcyQXjwj/ar2HN5l1u0GgahuIn5vN8AeiEtikZ5swvhta1roAqpglI0A+gTzKwyZkRrbbCLoFRING4yq3dmyKwY3fYlsUiN1O5HOs7nOaW7c0qHCooMaFbBqiWWENAACltWrIKQQQVA2URSiiKAZc1QMrxdol8m/wB0q0IULKo7RL5N/ulQGesVl2ow1DmCmCx7ydsLNqOAcwU5rFmimatFk7tiw/gye/GrEWTeQtDO7ovIS+/GrTY0oFZ1pvIda7ys9jQ2NKBW9aIdaqy2NDY0oFd1qgLKrHY0NjSgV3WqhZas3c03kn+6Vf7GoOXI+5Z/JP8AcKUCPZrKDGzit5kJLLvKfYmdqZxG+6Et8aUDPxWcC2Wfhk/1la5kazz20tdm40n+ty04alAACUgjVIEgiKC0BN4bo5UC4bo5VU9jNj/AHpP6UOxmxfgN9J/ShC1vjdHKFFym9uwyYjvHax4JUQZtWLxdn93Smbfm7Y2xSFtnYCGOINDUENNFCjthG0bwDmCmtCi2DvBwDmCnNCgEMsrC/ZC0FwBYHaw00JHLzKRsQ3EcI0pHXA1A4rD3NqqD2Mbia2PHR7UszHcHKkh7t7586gD2IbiAiCAc7e5EdX/LSqAbENxHsQ3EV529yfuhsp3kArYhuJqaJl0h7bwOBbSoII0EbicEx3PanIpA7Cm/qUBEa0Uo0UAwApSg3El4UmYbYph66LYyymtkrGWizve5rWh76ucQ0CsbgKkq6+l7L4zD66PpVTaYw60WcOAIvuqCAQe1u1K76zi/CZ6DehCDP01ZPGYfXR9KI5bsnjUPro+lSOtY/wANnoN6EOto/Ab6LVUCG7L1j8ah9azpRKY6zs8BvotQVA4ggghAKPlH6mTiO5lITFv+qk4juZRgiZP71vAOYKaAoeTxtG8A5lOaoUdg1/OoKHC0GRgIwriFMgOB4f0Cq329kbmuDmkj7t8BZNGmhsjBoY0f0hSmRtpoHsWXZnFIe9i5Gyu/5Tjcu2jVEfQI5ysSNIvZAdSS0uVIcr2r8E/4/iRfS1q/BP8Ai+JZ5+BeRp2YhJkjadQPmCzYyzaR/CP+L9HIHLs+uI+gf0KvyIWlssrLpNxtaHGgVdYhiODoTDsuvIo6KgIoTSQU5Ql5PtDHGjXAkDEAg00alsyOzDEqO9SZtJUeRbWxGVcv2mz8d3+ty0CoJ/tFn8ofccr5CAQQQVATkETkFQBBBBCATNu+qk4juZPBM2z6t/FdzFRgjZP7xvAOZTQodg7xvFHMpgUKE0vxu3fODuDcVTlnKoscbJbuk3TRjCCS2uIPArqPX86gsf1RjSyMP8xvuuWerL0EjPqM1LmOJJrUNY0aAMAOBKGe8Z0QvPIucMtDa0rjwHnTzJiNBQHQ+zNvi7+QIuzNvi7+QLAddv8AC5kl9vcMS72KkOhNzxB/8d/sSHZ7NBoYXDzhYrI1pM0zGXjR1dQ1AlXkuS4a4y/3MQpbdnYaatY5vmido17ZpotRk+d0kccgwLmB2IB0iuqi5tPkuL7slTuBzCui5DHc8Pk2+6FOgRKxxvHHeFME29Ov0pqRbjsR7lbOO3weU/4cr1UU/wBdB5T/AJcr1ABBBBAJcgjKCoEoIqoIQNNWr6t/FdzJxN2nvH8U8yjBHsHeN4reZSwodgO0bxW8ymKFFx61jOqg2thb5VvM5bWLQeFY/qjitjb5RvulRblexyB8zWmjq14CUYtjPzeiVZCzNNaivRQIMsgGoLqYK7rxn5vRKJ1rZ+b0SrI2beCEdkbuIUkZoNra4iNBDqegVBnyXb7zqWMkVNDuiunSrzNSMC0RcLtzRRy6FI0LLXMJnL837Da22hpms1xlHVdubU01rsuRPqIuIOZZ20jBaPIv1EXEHMstciokSaU09OyaUzIrHYPcrpx26Hyo91yvVQ2k9th8qPder4owBBEggAUEESoG6o0hGhBSbtPeO4p5ktIn7x3AeZAR7B9Wzit5gpah2D6tvFbzBS1ko9EcCsj1Rh3G3yjdVdR1a1rI9BWU6oRHWja1+tbo0jB2hFuHsYKCxPfUsbUYbg+6NRT30ZN4Htb0oWbKNwUBwrXFjya0A0jgUj6X32+g9dqOVsjHJk3ge1vSg3Jsp0M/ub0qT9Lndb6D1OyfDa7Q2/BCXtqReDDSo0jE74ShciuzbjItUVdReCLuvb/e/Rbx7h8gqgyXm1a4ZWzywua0ON5xcygvFxG1vE6XLQPWZG0QbS4U/YrRZFPaYuIOZZ+0aCr/ACL9RFxAsS2KtyTLpTMiem0piRI7Fe5W2s9th8q33XK/Wftv1kHlm+65X6pAIVQQUKBBEjVAxjuI1xIwilKnlKQLMAdfKVmy0dwqkzHau4DzLiZgadISbIwX2j81Pao5UFE7JYD2tnFbzBTAVCsmACltKpB6HWsn1Rj3G3yreZy1cB0+ZZnPuEPsovODQJGkkgndGrHWke8HscxZaCKbVp/rcK8gRsldXEjzOJ/RSzZItUjT/TJ0I2wMGIc3TWpa884XY5jV8LQ5GmcYBdLahzhi4jAkHc31ShjfDb6LuhTbFejYZI5mtbeDDtCdsQSBQt3io7ZTV5Lt5Y0wkjtj2uNHEio4QNxT3kbqzeQrNJNIJxM14a7bCjmlxA0aPzLSvtLmjGLz7I0e1Z2KV9qkAritDkM1gi4g5lUzPLmntVN/ZArfIbaRRjcb0rMtirckzaUw9SLT33mUZ6LYr3KnKczWOhc9wa0TMq4mgFajE+dWLsv2MabVD61nSs7noO5ncaP/AGNXOmsB0hZlKnRUjshzjsXjcPrWdKSc5bD43D61q48LO0nQlmzt3FbFHXjnPYPG4fWNRLkghG4glihjro7yDrQ5R0soUc65cnbEavbxhzqJVSbD3zeMFmRUdks2hSmqJZzgpTVowSINfCs1n19jPHbzrQMrjQ08wxUd80JFyQtNNIdhj58FE6Zehw+RlqvG49obU0xbo5Eoi23bmytu+DeFOZdvZBZjoZEeC6nOs4fwmeit6kZ0s4ObPa9Tm8o6FpbO09Zurp2WOvq31XU+sYfwWeilss0bcBG0DXQEVKupE0mKzOadglDTQlzg01pQljaHmVV2OZX15Qj39/8AsXTNjb4I5CkuawaWtHDgst2ypGIyHky3QyOda7W2VhYWhgOh9WkHvRqB5Vs8jfVx8XpSXvg13OWvMUuyvYSGsqANwGg85CjZUh+1d95lGen5hjpryfoo8isdg9zN54/ZncaP/Y1c5DqVoukZ2itmfwt99q5odBWJbo0tmL2UgakOuHb3ImgcD860SoHhaDvIJpuv51hBUCLw3Byu6ULw3B/d0pJRBALvbw9vSn7H37eEKMSn7L37eELMio7JZjgFLaqWy2e00HdDPUf/AEprbNaPGG+oHxLZgsGHSkyMBTEDJGVvvvk6CGBtBwAlO13jyFYa5mlsNGyRnS0cgSfo+PwQn2nePIUqu8eQqULI/WLN/wBJyHWTd/0ndKkXt48hRVO4eRKLY0LEzcrwklKbYo/AHIE8Hbx5EYdvHkShYGQtGgBOtwTd/ePIhf3jyJRLBOcfMozyk2yyOkdeE0sYpS6y5Q6ccWnHFRH5Md4zP6UfwLotjLKvOx9LM/8ApHK8Lmt6lV0DObJ5EDzs8ztGDnMIO2H5Vz3d+daxLdGo7Bgimge3d4UV/eHt6UQGlJVA4H7w5ESQgqBFUKoqolAKKfsJ7YzjBRqp6y9+3HWMVJFR2eynAKa0qBZDgOBTWroYHEaSEdUIKQRBGgDQRIIBSCJBABCqFUkoAOTMidcmZCgKHOj7O/gHvBcuJxPzrXUM5/s8nB+oXLnaXfOtYnujcQwcPMkVRgYJKAUEEQQQDd75oEYdwcgTaUhBV75oE5Zjt28ITFUuDvgsyNRO02TQFMaVAsZwHAFOaupgcBSkgFHVCCqo6pKCAVVCqTVHVAKQSaoVQB1QqkoIAEpqQpZTT0BR5zfZ5OKuXONC79t1dPzlPc8nFK5dLpdw/wDQWJ9DcRWyHe5Ak3zvcgSAgUA4HmurkCCQP0QQDaCKqCEDS4O+CbKVCaEKMqOy2E7VvAOZWDVQ5PyrDcaLxrQV2km5wKw+loQaXj6uX4Vu0SiwBRquGWIN13qpvhR/TEO6/wBTN8KWiUWNUarRliH8/qZfhTjcpx7j/VP6E1ItE5BQzlBm470Ci+kmbj/QKakKZNQUM5QZuO9FJOUmbj/RTUhTJ1UVVC+kWbjvRSTlRngv9H901IUyaU28qEcrM8B/ojpTEuWGj+HJyN+JNSFMiZzHueXilcwk+9wn3gt3nBlyMwyN2OTFp0tbT3lg3OreO7jykLEnsaSEBHVJqiVIOVRpAKCAbSjqQQVARRxoILLB0zJ7RhwDmCtGsG4gguCOzEORAoIKkEPccEC8/NEEEKLvGiQ15QQQgovKYfK7dQQUKNtldXTq/UpQlduoIKAMyH5og8/PmKCCoZTZxtGwPwHe7iw7O98yCC6owxJQCCC2YFN1okE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www.wired.com/images_blogs/threatlevel/2009/06/atm.jpg"/>
          <p:cNvPicPr>
            <a:picLocks noChangeAspect="1" noChangeArrowheads="1"/>
          </p:cNvPicPr>
          <p:nvPr/>
        </p:nvPicPr>
        <p:blipFill>
          <a:blip r:embed="rId2" cstate="print"/>
          <a:srcRect l="18356" t="8142" r="8222"/>
          <a:stretch>
            <a:fillRect/>
          </a:stretch>
        </p:blipFill>
        <p:spPr bwMode="auto">
          <a:xfrm>
            <a:off x="5715000" y="2057400"/>
            <a:ext cx="2743200" cy="257889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“PIN”?</a:t>
            </a:r>
            <a:endParaRPr lang="en-US" dirty="0"/>
          </a:p>
        </p:txBody>
      </p:sp>
      <p:sp>
        <p:nvSpPr>
          <p:cNvPr id="3" name="Content Placeholder 2"/>
          <p:cNvSpPr>
            <a:spLocks noGrp="1"/>
          </p:cNvSpPr>
          <p:nvPr>
            <p:ph idx="1"/>
          </p:nvPr>
        </p:nvSpPr>
        <p:spPr/>
        <p:txBody>
          <a:bodyPr/>
          <a:lstStyle/>
          <a:p>
            <a:pPr algn="ctr">
              <a:buNone/>
            </a:pPr>
            <a:r>
              <a:rPr lang="en-US" b="1" dirty="0" smtClean="0">
                <a:solidFill>
                  <a:srgbClr val="FF0000"/>
                </a:solidFill>
              </a:rPr>
              <a:t>PIN</a:t>
            </a:r>
            <a:r>
              <a:rPr lang="en-US" dirty="0" smtClean="0">
                <a:solidFill>
                  <a:srgbClr val="FF0000"/>
                </a:solidFill>
              </a:rPr>
              <a:t> stands for </a:t>
            </a:r>
            <a:r>
              <a:rPr lang="en-US" b="1" u="sng" dirty="0" smtClean="0">
                <a:solidFill>
                  <a:srgbClr val="FF0000"/>
                </a:solidFill>
              </a:rPr>
              <a:t>P</a:t>
            </a:r>
            <a:r>
              <a:rPr lang="en-US" dirty="0" smtClean="0">
                <a:solidFill>
                  <a:srgbClr val="FF0000"/>
                </a:solidFill>
              </a:rPr>
              <a:t>ersonal </a:t>
            </a:r>
            <a:r>
              <a:rPr lang="en-US" b="1" u="sng" dirty="0" smtClean="0">
                <a:solidFill>
                  <a:srgbClr val="FF0000"/>
                </a:solidFill>
              </a:rPr>
              <a:t>I</a:t>
            </a:r>
            <a:r>
              <a:rPr lang="en-US" dirty="0" smtClean="0">
                <a:solidFill>
                  <a:srgbClr val="FF0000"/>
                </a:solidFill>
              </a:rPr>
              <a:t>dentification </a:t>
            </a:r>
            <a:r>
              <a:rPr lang="en-US" b="1" u="sng" dirty="0" smtClean="0">
                <a:solidFill>
                  <a:srgbClr val="FF0000"/>
                </a:solidFill>
              </a:rPr>
              <a:t>N</a:t>
            </a:r>
            <a:r>
              <a:rPr lang="en-US" dirty="0" smtClean="0">
                <a:solidFill>
                  <a:srgbClr val="FF0000"/>
                </a:solidFill>
              </a:rPr>
              <a:t>umber.</a:t>
            </a:r>
          </a:p>
          <a:p>
            <a:r>
              <a:rPr lang="en-US" sz="2800" dirty="0" smtClean="0"/>
              <a:t>This is a </a:t>
            </a:r>
            <a:r>
              <a:rPr lang="en-US" sz="2800" b="1" dirty="0" smtClean="0"/>
              <a:t>secret</a:t>
            </a:r>
            <a:r>
              <a:rPr lang="en-US" sz="2800" dirty="0" smtClean="0"/>
              <a:t> number that you choose so that no one else can use your card.</a:t>
            </a:r>
          </a:p>
          <a:p>
            <a:r>
              <a:rPr lang="en-US" sz="2800" dirty="0" smtClean="0"/>
              <a:t>Choose a number that is easy for you to remember, but not easy for someone else to guess.  </a:t>
            </a:r>
            <a:endParaRPr lang="en-US" sz="2800" dirty="0"/>
          </a:p>
        </p:txBody>
      </p:sp>
      <p:sp>
        <p:nvSpPr>
          <p:cNvPr id="4" name="TextBox 3"/>
          <p:cNvSpPr txBox="1"/>
          <p:nvPr/>
        </p:nvSpPr>
        <p:spPr>
          <a:xfrm rot="21184029">
            <a:off x="925691" y="4611695"/>
            <a:ext cx="1857767" cy="923330"/>
          </a:xfrm>
          <a:prstGeom prst="rect">
            <a:avLst/>
          </a:prstGeom>
          <a:noFill/>
        </p:spPr>
        <p:txBody>
          <a:bodyPr wrap="square" rtlCol="0">
            <a:spAutoFit/>
          </a:bodyPr>
          <a:lstStyle/>
          <a:p>
            <a:r>
              <a:rPr lang="en-US" sz="5400" dirty="0" smtClean="0"/>
              <a:t>1982</a:t>
            </a:r>
            <a:endParaRPr lang="en-US" sz="5400" dirty="0"/>
          </a:p>
        </p:txBody>
      </p:sp>
      <p:sp>
        <p:nvSpPr>
          <p:cNvPr id="5" name="TextBox 4"/>
          <p:cNvSpPr txBox="1"/>
          <p:nvPr/>
        </p:nvSpPr>
        <p:spPr>
          <a:xfrm rot="765237">
            <a:off x="3533294" y="4733325"/>
            <a:ext cx="2286000" cy="1200329"/>
          </a:xfrm>
          <a:prstGeom prst="rect">
            <a:avLst/>
          </a:prstGeom>
          <a:noFill/>
        </p:spPr>
        <p:txBody>
          <a:bodyPr wrap="square" rtlCol="0">
            <a:spAutoFit/>
          </a:bodyPr>
          <a:lstStyle/>
          <a:p>
            <a:r>
              <a:rPr lang="en-US" sz="7200" dirty="0" smtClean="0">
                <a:latin typeface="Aparajita" pitchFamily="34" charset="0"/>
                <a:cs typeface="Aparajita" pitchFamily="34" charset="0"/>
              </a:rPr>
              <a:t>9475</a:t>
            </a:r>
            <a:endParaRPr lang="en-US" sz="7200" dirty="0">
              <a:latin typeface="Aparajita" pitchFamily="34" charset="0"/>
              <a:cs typeface="Aparajita" pitchFamily="34" charset="0"/>
            </a:endParaRPr>
          </a:p>
        </p:txBody>
      </p:sp>
      <p:sp>
        <p:nvSpPr>
          <p:cNvPr id="6" name="TextBox 5"/>
          <p:cNvSpPr txBox="1"/>
          <p:nvPr/>
        </p:nvSpPr>
        <p:spPr>
          <a:xfrm rot="20984634">
            <a:off x="6314770" y="4664798"/>
            <a:ext cx="1981200" cy="923330"/>
          </a:xfrm>
          <a:prstGeom prst="rect">
            <a:avLst/>
          </a:prstGeom>
          <a:noFill/>
        </p:spPr>
        <p:txBody>
          <a:bodyPr wrap="square" rtlCol="0">
            <a:spAutoFit/>
          </a:bodyPr>
          <a:lstStyle/>
          <a:p>
            <a:r>
              <a:rPr lang="en-US" sz="5400" dirty="0" smtClean="0">
                <a:latin typeface="Arial" pitchFamily="34" charset="0"/>
                <a:cs typeface="Arial" pitchFamily="34" charset="0"/>
              </a:rPr>
              <a:t>3300</a:t>
            </a:r>
            <a:endParaRPr lang="en-US" sz="5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Debit</a:t>
            </a:r>
            <a:r>
              <a:rPr lang="en-US" b="1" dirty="0" smtClean="0"/>
              <a:t> Cards versus </a:t>
            </a:r>
            <a:r>
              <a:rPr lang="en-US" b="1" u="sng" dirty="0" smtClean="0"/>
              <a:t>Credit</a:t>
            </a:r>
            <a:r>
              <a:rPr lang="en-US" b="1" dirty="0" smtClean="0"/>
              <a:t> Cards</a:t>
            </a:r>
            <a:endParaRPr lang="en-US" b="1" dirty="0"/>
          </a:p>
        </p:txBody>
      </p:sp>
      <p:sp>
        <p:nvSpPr>
          <p:cNvPr id="3" name="Content Placeholder 2"/>
          <p:cNvSpPr>
            <a:spLocks noGrp="1"/>
          </p:cNvSpPr>
          <p:nvPr>
            <p:ph idx="1"/>
          </p:nvPr>
        </p:nvSpPr>
        <p:spPr>
          <a:xfrm>
            <a:off x="457200" y="1371600"/>
            <a:ext cx="8229600" cy="5105400"/>
          </a:xfrm>
        </p:spPr>
        <p:txBody>
          <a:bodyPr>
            <a:normAutofit/>
          </a:bodyPr>
          <a:lstStyle/>
          <a:p>
            <a:pPr algn="ctr">
              <a:buNone/>
            </a:pPr>
            <a:r>
              <a:rPr lang="en-US" sz="2400" dirty="0" smtClean="0">
                <a:solidFill>
                  <a:srgbClr val="002060"/>
                </a:solidFill>
              </a:rPr>
              <a:t>Debit cards and credit cards can be used the same way at the same places.  The difference between them is in where the card pulls the money from.  </a:t>
            </a:r>
          </a:p>
          <a:p>
            <a:pPr algn="ctr">
              <a:buNone/>
            </a:pPr>
            <a:endParaRPr lang="en-US" sz="2400" b="1" dirty="0" smtClean="0"/>
          </a:p>
          <a:p>
            <a:r>
              <a:rPr lang="en-US" sz="2400" b="1" dirty="0" smtClean="0"/>
              <a:t>D</a:t>
            </a:r>
            <a:r>
              <a:rPr lang="en-US" sz="2400" dirty="0" smtClean="0"/>
              <a:t>EBIT cards (ATM cards) are connected to the money your checking account.  It is money you have already earned.  It is your money.  </a:t>
            </a:r>
          </a:p>
          <a:p>
            <a:pPr>
              <a:buNone/>
            </a:pPr>
            <a:endParaRPr lang="en-US" sz="2400" dirty="0" smtClean="0"/>
          </a:p>
          <a:p>
            <a:r>
              <a:rPr lang="en-US" sz="2400" dirty="0" smtClean="0"/>
              <a:t>A</a:t>
            </a:r>
            <a:r>
              <a:rPr lang="en-US" sz="2400" b="1" dirty="0" smtClean="0"/>
              <a:t> CR</a:t>
            </a:r>
            <a:r>
              <a:rPr lang="en-US" sz="2400" dirty="0" smtClean="0"/>
              <a:t>EDIT card is borrowed money.  </a:t>
            </a:r>
          </a:p>
          <a:p>
            <a:pPr>
              <a:buNone/>
            </a:pPr>
            <a:r>
              <a:rPr lang="en-US" sz="2400" dirty="0" smtClean="0"/>
              <a:t>	If you have “good credit” you might be approved for a credit card.  Good credit is earned by always paying your bills on time; showing you are financially trustworthy.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Risks of using a Credit Card</a:t>
            </a:r>
            <a:endParaRPr lang="en-US" b="1" dirty="0"/>
          </a:p>
        </p:txBody>
      </p:sp>
      <p:sp>
        <p:nvSpPr>
          <p:cNvPr id="3" name="Content Placeholder 2"/>
          <p:cNvSpPr>
            <a:spLocks noGrp="1"/>
          </p:cNvSpPr>
          <p:nvPr>
            <p:ph idx="1"/>
          </p:nvPr>
        </p:nvSpPr>
        <p:spPr>
          <a:xfrm>
            <a:off x="457200" y="1295400"/>
            <a:ext cx="8229600" cy="5181600"/>
          </a:xfrm>
        </p:spPr>
        <p:txBody>
          <a:bodyPr>
            <a:normAutofit fontScale="92500"/>
          </a:bodyPr>
          <a:lstStyle/>
          <a:p>
            <a:pPr>
              <a:buNone/>
            </a:pPr>
            <a:r>
              <a:rPr lang="en-US" sz="2800" dirty="0" smtClean="0"/>
              <a:t>Credit cards are </a:t>
            </a:r>
            <a:r>
              <a:rPr lang="en-US" sz="2800" b="1" u="sng" dirty="0" smtClean="0"/>
              <a:t>not</a:t>
            </a:r>
            <a:r>
              <a:rPr lang="en-US" sz="2800" dirty="0" smtClean="0"/>
              <a:t> a good idea for everyone.  They can get you into a lot of financial trouble if you are not careful.</a:t>
            </a:r>
          </a:p>
          <a:p>
            <a:pPr>
              <a:buNone/>
            </a:pPr>
            <a:endParaRPr lang="en-US" sz="2800" dirty="0" smtClean="0"/>
          </a:p>
          <a:p>
            <a:pPr>
              <a:buNone/>
            </a:pPr>
            <a:r>
              <a:rPr lang="en-US" sz="2800" dirty="0" smtClean="0"/>
              <a:t>You are charged </a:t>
            </a:r>
            <a:r>
              <a:rPr lang="en-US" sz="2800" b="1" u="sng" dirty="0" smtClean="0"/>
              <a:t>interest</a:t>
            </a:r>
            <a:r>
              <a:rPr lang="en-US" sz="2800" dirty="0" smtClean="0"/>
              <a:t> for purchases made with a credit card.  Most credit cards charge very high interest.  </a:t>
            </a:r>
          </a:p>
          <a:p>
            <a:pPr>
              <a:buNone/>
            </a:pPr>
            <a:r>
              <a:rPr lang="en-US" sz="2800" dirty="0" smtClean="0"/>
              <a:t>  </a:t>
            </a:r>
          </a:p>
          <a:p>
            <a:pPr>
              <a:buNone/>
            </a:pPr>
            <a:r>
              <a:rPr lang="en-US" sz="2800" dirty="0" smtClean="0"/>
              <a:t>Example: If you spend $100 at 20% </a:t>
            </a:r>
            <a:r>
              <a:rPr lang="en-US" sz="2800" b="1" dirty="0" smtClean="0"/>
              <a:t>interest</a:t>
            </a:r>
            <a:r>
              <a:rPr lang="en-US" sz="2800" dirty="0" smtClean="0"/>
              <a:t> and you do not pay off the entire $100 on time, you now owe $120 to the credit card company.  If you are late a second time the interest can go up even higher, and so on.   </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Write a Check</a:t>
            </a:r>
            <a:endParaRPr lang="en-US" b="1"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3074" name="AutoShape 2" descr="data:image/jpeg;base64,/9j/4AAQSkZJRgABAQAAAQABAAD/2wCEAAkGBhQSERQUEhQWFRQUGBgUFhQYGRcXFBQXGBgXFRcUFRgXGyYeFxkkHBQUHy8gIycpLCwsFR4xNTAqNSYrLCkBCQoKDgwOFg8PGikYFBwsKSkpKSkpKSkpKSkpLCkpLCkpKSkpKSksKSkpKSkpKSksKSkpLCkpLCkpKSkpLCkpKf/AABEIAJoBRwMBIgACEQEDEQH/xAAbAAACAwEBAQAAAAAAAAAAAAABBAACAwUGB//EAE8QAAIBAgIEBg4JAQcDAgcAAAECAwAREiEEBRMxQVFTcdHSBgcVIiNSYYGRkpOxwfAXMjNCQ1Sh0+EUYqOyw+Lj8XKCg2PCFiQ0RHOis//EABcBAQEBAQAAAAAAAAAAAAAAAAABAgP/xAAfEQEBAQEAAgMBAQEAAAAAAAAAEQEhUWESMUECgTL/2gAMAwEAAhEDEQA/APU6R2odU2yg9Er3/wAdKfRHqvkG9rJ1q6s/ay0QKRhTPijjHurlDtVaH4q+zHWrhfbpOYJ7Ueq+QOQ5aTj/AOqge1Hqsfgn2snWrn657B9X6Lh2qiziQgiFWtsk2jX769yMha9yaU/+GtWq4jmjOjuWwsJY4VCXjaVWLCQrZgjAWJ74EG1O+Udg9qTVfIn2snWojtS6rz8CeD8aS/8Airg6BqHVczKioQ77CytDHe2kJjRvr5gZBrbiRx1pP2NatjeQSRFEjZ4zKYYjGXjj2rIuFy98NyLqLkWGdXvkdk9qfVfIn20nWontT6r5Hi/Gk4f+75tXn9K1Bq6Kwl0d43LIojeLRkNnR3RyzSiMKRE4za4IsRT2l9hWhJsgujtI8qGRY44YGYIoUsxOPBYY1GTG5NhenfI6R7U2quRPtpOt83o/RTqrkf76Tr15/RNR6slmWJIycbIivsYLEyRCZO9x7QDCwu2GwORNP6y7CtXwFw8dykRnOGCMll2giVFF7l2YgAcNxTvkdH6J9Vcj/fPf/HVfon1Vb7L++frVxZNRarDKuEEvDHpCWhi75JJBFhF/vqTcrxA77GttV9iWr52lCR22W0xEx6IT4NmQ94rl1uVNsSjgp3yOs3aq1VyI38s/Xqp7VmquSHtX69cPR9RavdVtBIJJBE8UJg0bHKsoYoyEMUC2RySzDDhz3ijBqHVrzJEsRxta4aPQ0KNtHiKMrsGZg0bXCBuA53p3yO4O1bqq/wBkvALbZ7f46n0Waq5Jd5/Gfr1cdq7Q/EX2UPVo/Rbofip5PBQdWpfZGY7VmquRHAPtX69EdqvVXJLvt9s/Xqw7Vuh+IvsoerR+i3Q/FT2UPo+rT5exn9FWquR/vXt/jqi9qfVXJemZ/wBO+rX6LND8VfZRdFT6LtD8VOC/goeil9qz+ijVXJ+iZ+tRXtUaqv8AZHff7Z7c31t1X+ivQ/FT2UXRUHar0PxU9lF0UvsnpQdqfVXJcf4z9aovar1UPwr88snWq47Vmh+KnsovNwVD2qtD8VfZRdFL7Iovaq1VyX98/Xo/RZqm32PFumfr1YdqzQ/FT2UPRR+i3Q7fVT2UPVpfaRU9qzVJ/BA/8zj/AN9H6LdU8iu7ln69WHas0PxU9lD1aH0W6H4qexh6tL7WKDtW6p5EeeZ+v82qHtXaq5Fd3LP16v8ARZofiL7KHq1D2rdD8VPZQ9Wl9k9M27VuqeRHB+M/XqL2rdU8kOH8Z+vWo7Vuh+KvAPsoerU+i3Q/FT2UPVqfL2n+Mx2rtU8ivt38/wB+ge1dqnkR7Z+vWo7V2h+KnsoerQ+izQ/FX2UPVpfaxUdq/VQN9ihy3GZ7ejHvoHtVap5L++fr1f6LdD8VPZQ9Wj9Feh3+qvsoerS+yM/ot1TyI9s/XofRbqkfhD273/x1kO1/q7G0eKHaKuNkKQYlXfcgrkLEHyXFYP2HarCCQyQYGJUNggsSouwFl3gC58mdL7DZ7VuqeSHtn69Edq/VI/CXg/Hfr1kO1/q4usYMWNlxqmCDEy8DAYb2tnemfov0PxU4PwoerVvtCj9rbVKn7JfbN16lbN2stDv9RfZQdSpT5e13H0bSx3v8Vz+P54a6GlDLzCueT5P16a5/i59Y89rnVUUk7mRJZLxMcBfDAA1oXZcTDA4UglsgAL76X1doEBkV3WZpDGdJWSZlZ3XZ7LCw4lWRgMhnibyl7sl0uJNmsqbQSNhYXa6wgq7v3m8K2zNjYeWuXomv47u+wOKOJ3lG0Zm2AkEW0jxGzlkUE7iTEVJuK3UI6K+gKsUixS3hWDSY8TLiDYV0VYCSQMVkUsDl3oN6Y1h/R7SUybWSNzNLhLA6OXaCO7IosVZ45cK3O8NaxIuzYQSXOiwKVWOQd+5KtO/9Ooe6lbKQMTZ5DLPflpGlxR44n0WMrcxvhZijKhjeZlxZgJGsLW4GS1xa9KNtM1LENIWInSXmujpO0qB2KxyIkaF1syqHcGwuDICb7xnpenRSNoytt45WRRG6SIJ2jmbZlThFnvs8TAAEYbixFbav1ys2lIJIMErP3jbQlWCQbUOBkuNdoq5i4EoINb66lMGILBEyJAHUF3VyIpF2aXtZbSSXBvlc3p+jk6DLoabGaOJkZ5FaMh1BTBo4TZsbfUaNFBQ3uc7g511B2PxTzzbVJTZ1JDyh4yL7cRqozEZZg5F96gDIVgmkRNDiiiPg5WhjDSzJsykOJwSGvEQA8eEZXAp462Kq7pEAzNEArOcc2OIFAAqm8lu9A3AAsxABqbRUdg2i4cOE4QUdBc+CwSvMgj8UYpXFuJrU7q/UCQl8LyFXMl0ZgVXaMzsVsoO9m3k76Q0zstEJZZFXFjjVLMcLRu2EyFiLd7Yiw3t3o3E16Er83qXTjgaP2FwoqgPLiQRiOUveWJYgwjWM2sFAd7gg3xG9600bsUiidXjeVWFgxDA7Uh3lLSFlJZi0rkkEb/JXbtn5xQYfN6t0iuH4nPPhvVgmfB6KPB6OGiPjx1lVf5oBOb0VcD5vRHxtQVKe6pb5tUPznRHBz89AAKgX4VF3D/ijh+b0At82okfCoOmoR83oK+ceioB5/NVgm7z0ODzcdqA4aAHzarL851UfD40FiPePdVT85UB850S3uNBAPhwULfGoc/8Am1TD83vQS3zaiB7zQv7hQK/N6CxHl/SphPoPFQv8PfXH1fqKRAm0laQpIz3xOLgqAEtexGIBjcHi5wU1jqWaZ5gUREMcqRMGH15YwjSyrhxFzYKLGwA4SctYtUzNC6N3u0kQWL7R0iIQTDa2uxYK4A4A9r8A30nVEpkDCYlRE6FWJGJjisx2eEfeXMWPeDjuKaPqaZSDtgSIdje8hu5w+E75rZWYjhzsd161UR9VS/1QbCuy2qz472ZSkDQbEJbO9wQb2sWG+uzby/pXB0rsemO22WkNGrqqp9ZjGFCjCLtYDvT3y5nGa7EUBV5GLEh2QgcCWQKQM9xIvlx1NUG3jz+SpVZFz/mpTTXa0psh0UgVvendIOXmpINzempn0Z9Y5OutamKSNEhEjSrJlhcsVUxgoMCN9YuPrWXLM1z4eyBX2aJo4BkUxriXBHbalMIbB30eRbvRvsLZ3r0uAYgbC4Fg3CASLgHiOEegVi2gxsuExoVthwkLaxOIix4LgHnF6vEcB+ypcZSSFbsUiLXDo7GSSN4rlcwAjOLjMYhYEG7GhaYTouMaKgIAEcIR1BEuG6jHGuRxZ4QQbHfXXGhxgWEaAC1gAthh+rYWytc24rmqRarhVGjWKMI1sSBVCNbjW1juFBw5dd4wQujK4YLgsCBISqLKV7y4CK2E/eIW1rV0Zdao+ywIsolxIWyAU7MzhTiFyDgHkG88VMyaohN7wxHEApuqZhbYQctwsLcVhTM0StkyggCwBAIAIKkDyYSRzEiiuIusdoih9HiIl2zkll2LmIKwe7oCVO/aFfu3zyp7RVXSIkeWFbm5wsgcG11WRcag2K5i4Bs1bjVsQXAIownfDDhXDZhZhhtaxAAI8lawwqiYUUKo3BcgM77hzmlFYtFQXsijGcTWQDE2/E1h3xy3mt1+FAH30A3N6agN/m1At7jVr+8VS/N6aC/zuqD5ytQ4PRw3oX+PDQWX4Dy0MXzahi5vTRU++gh+FEt82oH+N9HF76AYt/RaoOigN381A2fB6aCwb5tQbh81YuZL96Etna5YHz2WqlpeKL1n6tFMs3zaqk5fxasMUuWUXDwv1ariltui9Z+rVQ1ffz8VAN5f0rEGXii9Z+rVVaU8l6ZOPmoUyR76p87qyLS8UPrP0UCZv/S3ccnRRTAb3il9M1gsRjDYvCyCJSFLAMxsoYjJATlc1CZv/S9MnRSesNBmlEYDQrs5Y5vxGvs2xYeC1+POiNdX68jmIC4u+TaIWSwkjxYMaG+69t9j3ym2ddAb/Oa4ehagMUzSxiMErs1S8ojjQvtDhuTZmaxIAVRbIZ10sU3FD6z9FAzi+bUAd3PzUveXii9MnHzUy3znUUAch0XqYvm1Atl5uOoTvoifz76hJ+RQB5vTVr/CgWY5jz+ShRkbPg9NSmm6605y4eLdXE17rM6PDtAE+0jj78lUUSOseJmAyAxX81dyQZfrvrhdkWARDEGYmWLZqrBS0u0UxgsQQFxAEmxyU81MTPohovZnCRaYiNi5jQgSNHNmoV4WKDECWt/2ngFN6b2SwxFMZNneWMvhayNEO+Dd741lHGTlevP62GjtNKmkMsM/eTANIzwOGQwiVSqq/eqpFiQFYBuG9a7fQ5IsGkSMq6PK6iRmcPISEYzyd4ChZ5BvA78CxNahXU1r2VRxQNKoZ2BePBgcFZFjaTDKMOJMkG8bjerx9lWjkC7kG6hlKOChbAAXBW6qTIlmORxC1K6VBobQd/M2GZnmMuJscjYTC8hIXJMBC4rBQLc9U1LqfR9Ic6Wqur7QoGxm7LFhiW4ZBh+yB73PM99mRU4PSeTn4OKpfn9FEDm4aNufg4aigT8aAPu4BVyKBGXQaCA3PD6Kl/deoPnOph5qAHz+ip/PBVrfN6GHy8fDQQj4HdU/neKP8UAPjw0RL/NqF+fffdVvRuA30MHPxb6KF/deof53UT5t1Fj83oKgfpxioB8OCp8fLRvzcHDQAHn9FE+bgqAc/Dw0T0UAI+bVXg5uMVY+/wAtAj9fLUEB8nDxUPTxbqIH6njodHHQQH323USef0VOkGp/zvoD/AzoDmzz3C9T5314fti6zY6HpAEwh2ekLHcF12ymJZdmzoPBkl8jkO8AO+tZlHs3lsbAE3HuqCU3+px8IrkdiumCbRtHkG076K/hGxSGxw3ZwAHvbJrC4sa7dvKOGs7wZGU+If0o7U+Lw+StCPm9QD5vSjHaNb6pz5qglPin9K24OYcdVK/p5aUZLI3ib78VWjlxC9j6OKr+fjrGH6p37zw+WqKscxlx8FSgbX5r0aJrrPu8w4K52sdXrMmBiR3ysrLkyOhDq6k8IIB4a6Drl/NYN8fhWc1Pxw9K7FEkZnkeR3dCjP3q3WwAUALZQpGIW4SSb3tWTdhsbTPM0khkl+uxEZubWBA2dlIzsRn3xzrvN850Ad3P01r5aEJux5GRVxuMMLaNdcN3iIUFGupGeAZgAjO2+tdC1TsoxHHI6ot7AhG+sxc714CxHMKfX5ztQPznWbq4UOjPyzepH1aP9K/Kvwfdj6tMDpqW+b1QudGflm9SPq1P6Z+Wf1Y+rTBG7z+WqkfN7Uoy/pXz8K+/xY+rQ/pW5ZvUj6lMqPm9AfA0ow/pW5V94+7H1KH9K3LP6sXUpjD5P1NEj40oX/pW5V+D7sQ/9lQaK3Kv6sfUrf530VX5vUoXGjNyzerF1Kn9K/Kvv8WPqUx0DyVMPzelC/8ATNyrerF1KJ0ZuVf1Y+rWx+FT530oXGjPyr+rH1aI0RuVb1Y+rW4+c6N/h5KULf0rcq/D92PqUf6RuVb1Y+pW9vm9S/wpRgNFblX9WPqUP6VuVf1YupTLD5vVTu/m9KrEaM/LP6sfUqq6K3Kvu8WPqUw3Dz0LfN6VGH9K3LN6sXUqDRHP4r7j92PqUzw+eiV+b0ow/pW5Z/Vj6lZRaqQLKG8IJiWkDhSGOFUtYAC1kXKmrfDhvS+n6csMbSOSEXeQCTmwUZDM5sPTRWjRG4ItkLZjL9KBx/2fQaz0PTFkLBb4oyFdGxK6k7sSsAbHgO48BrLV+t4pi2za+BzGwIKnFmLDEBi3HdxUiGSXz+qcvLQOL+z+tWJF7Zcf1v1rkaZ2YaJC7xyS2eK20GCVsF1xC5VCN2e+rNV1u+t93d5ahx8S/rSuj62hkVWWVDdVkHfBTgcYlNmsRcZ1sdOjDBdomI5gY1uRvuBfiqFaHH/Z9BrMIQLHn/WgNZxXsZY798LY1vkbEb94NRJldcSEMp4Q1x+lVVbZ/wACpUAzHn4alKzrrtu81IaVI4AwKGPDclR6cJp5jl/NYOfkVnD8c555rfZJu37a3+XVTrCS/wBSL23+3TOlr3tzispBNhi8l7cNszXmtN0qSTS1igVo8Sd8x7yQxYgWc3uULFBGhbP7VrCwvvMqR6IaTPyUftT+1Vmmm4I4+D8U/tVyNSafFDE+OQJeac7MfVhEZtIi7yUXDiL7u+Jyvauk2vIbqNoLsEZQd5DsEQ7uEso89SKhnn5JPaH9qrNNNb7KPg/FP7dIrrMSaVhDnBCzIQt/CTWzVrfcjU8NgXcDetdFtYIH2Zfv8iV4g1yuI7lvha199jTor/UT8lH7Q/tVm2kzWuY4x/5SP8qstXzGdtsCREGOz3gOoBG0sd4a5Nz90LbeTSestc3RniDlMLWmwSWyBLCE4cLswFlbEBe2/dQdMaVNbKOLM8EjHg//ABVVdMmIuEiII3iRiPMdlXntE1mRJDo0rj6p0nSSLkEtcpo0dszGALs3Csef169F3ZhxYNoMQfZEDgfCZMG61wgxHiG+1XcF9rPycW8fit+1Qaafk4/aN+1SmldkqBCYjtZMQjSMZY5WLKsdyONWJ4lUk2rXR9dx7LHJIgwgB2F8BYtsxsz94FwVFr55VBqJp+Tj3j8Rh/lVbbT8nHw/iN+1VJNewLivItkDFjc2GzbA/BbJsjzHiNMaNpiyAlGBCsVJB3MLEjPnFFY7afk4/Xf9qiJp7/Zxb+Vb9qmx8Oapfm9NShMzT8nH7Rv2qAmny8HHv5Rv2qcZvdRLdO+iEttPycftGP8AlUdvPycftG/apvo46N9/mpVJ7afko+H8Vv2qG3n5OP2jftU6D83qE/CoExNPl4OP2rftVDNPl4OPdyjftU4Tn/NQnL+atCazT8nH7Rv2qAkn5OLdyrftU7f30C3N6aUKbafk4/aN+1VJ9MlRSzJCqgEkmVwOD/0vLu4bini/vpfWOiCWMochkQcjmrBxcHIi6i44RcUoxXTZSmMJEVtixCRyLexrka0046TC0SvADKcCHHIe+V0YqfAixuAM7ZsK7Oh6sWMJvZowFDkm9s8rA2Azt5BasJdT3EQ2jWjfaG9ryOGx4y33TcnjFja241c0crWPYzLNO07GNi0ey2JL7JBmUlxBbtKrO5BwiwbKxzrjp2B6ThdWkifEHs5xh9oxxLKzbMnnUEXNiSbWr3w83pojpp8tI8fqrsNaGWKS0SshLSFbtjBeVgAGjuGAlVQwK2C2IYWA52uexZ30vSJG0VpQ8u0R1Mdiv9KIrDFKpQiUK17bl81fQL83podNXP66jxWhdjkxiiWXRoGaLR0QO7EyCVIQLCz4QA435cBvw1fROx+YSoW0PR0VZVcsjszlQAQRic54lTvd1l38B9jfIdNqIbm9NN/pY5EnYhojEloEJO82a5zvnnzeimdE1VFApSFAik4iBe1zYXzJ4hXQHTWUnznWbpGLnP8AipQJ3eejUTXVfdwbr7qWvz8e6mpxl/NJ4uffbfT8M+sJ61dAYi5dSrYkK3sWKsuFwN4wsxsfEvwUl/WQKHcGVG+1d8I2rA7NVYkgjdIlt1hutnXYZA1r2NsxfOxsRf0Ejz0t3KhyGzXebeS4sfcPQOKtNOAdF0R1UIkoV0MXegHHhnVyjMSSxaWQXzIYtnuyk0mhhzKTIXxbYmxL3RWQIBbcuJ3C77sWub16JtBjIIKLnf8A/YqTzXKKcuECqLq2Lk4+DgHAmz/w97zVakc7QdFggQyxBmUKIjhzxlHcbQ3tibFIxLXzvfgFufpkEWkXSHaBtJdWlaxUQgIEkdssnwRhFBvnJcV6VNGQAqFFmJYr9298RNtwuc+epDoyLcoqqSFBIsCbZC/HYC1SkVOirsjELBSpXygEYcvN7qrJE5UAYMgLb8ItkDYZ23HDcbhnam71VveOE1Krlw9jcSuznEzsCJHP1pbsH7624XVQFUgWUDgoJ2NRDNdoDaUAg2w7VsbsMsmuBnv70A5AV1h8eOp876XSOYvY3AuzCoVEQKKATudQrE3ucRAzYWJub7zQXseiCxr3/gcGA3+qI1KIBlYWBJFhe+e/OumG6al/jw0qRy17GIMEaFWKx4AFJyZYzdUYWzXF3xGWI5m9zd7QNASFMKXtdjnmSSSxJPHdib8N71t/Boi2eflpuiwbo3USffVP+d9Qv76ipfn4t1G9/wDiq/O+oSB6b76pFgfjwVAfm1VxdO+j/HDUFifjVMXP6Khb41W3PwcNBoGqE/r5KA+c6F/kGg0B+bVW9QfOdC9CBi5+PdRJ+J3VVvP6ag5+Mb6C4Pzahi+bUCPhw1APjw0Igb4VMXP6KAHuFQLz7+OgsT7r7qHD/FDfUIz/AJoAfd5Ktf4UAPm9G1BMXP6Kzc/CrW+b8VQjyjg4eKgXbfzE8FSjJ82NGqmuvpS5cHork6fpqQoZJLhVIuQpY98Qq5KCTmQK7GlbvNXB19q1p4HjWwZin1mIFldXOYzvZT6amE5hnRdIEikgMLEgh43RgRvyYA8O+tQPfzV5PXPYe8m1EbhcbbRZGklMiLgwmAE37wv3175XOVwDXfUOgCRwjAveqBKALcFgVuK1s/CmzVlHN6KS282fgeDll6lH+pmz8AOD8ZepUU2F+NDDzeildvNyA9uvUqNPNyI4PxV6lA5h3UODPi4qUM83Ij246lEyy2+yHtgeH/opA2oz/igF91YCSTPwS7+V/wBFTFJyY9r/AKKDc/OVAD41iZZOTXePxP8ARVS8vJr7X/bohm3w4KIHzalRJIPw13j8W/8Al1YPJya7z+J/ooN+gVLeXybqXZ5OTX2v+3Uxycmu/lP9FFMH4USOjdVIySMxY8QbEPTYVe27nqAWy83FRI+HloBch01jO8gIwRhhxmTD+mE3oNiOb0VLfClNrLyS3z/FH7dHbS2+yX23+3VgaZc/PxUAPm1LiSXLwajf+Lf/AC6CyS8kvtv9uhTdt/PQtzeil1eW/wBkvtj+3VNrLya2tv2v+3SBrDn56Nub0UqXl5NfbH9uo0svJpuP4p/boGrfDyULfGlzJLya+1Nv/wCdASS8mvtSf8ukDNvL+lQb/PS4kltnGu4fin9uqiSXkl9sf26RDVvm1WA9/FSZkl5NPan9urGSW/2S+1I/y6kUwBl/FQDP+KVaSXk13cr/ALdEyy8mh/8ALb/LpAyB8ahXj91crW2izTRMigRsSpDiU3Uqwe48H/ZtWGoNRNAXZ2LOwAxYy2RsSCLDhF734SBbh1B1HGY8/kqVV0z4fTUqU129KOX8Ulf3/CndKPe+auex8g9NEz/nHCPZQzymOCAuI59hMxIXZjAr7RR98d+MsjlW+g65kd1vGojeWWJTiO0vFtM2TDYA7JtzZXFXm7HtHZ0dowHSTbhlJW8gAUO1j3xsAM77q1TVUaOGXHkzuqlzs1eTFjZVPCcb82I1rn4LaBrISTTRd7ihdVsGDMVZFe5Xepu1rZ7t9LaBrlpBORsbREBXEjGF7riuz4Li242DWPHWmh6ihi0mbSkW00wG0bESGw2t3u4fVG6tdF1esUezRpAoyU4yWjG/vCc1A4KnBz9G7JgyaE2Ff/m5HjJD3WMosjMQbd8PB8Nt9M6z1yYmiA2eGUMxkkcogCmOwBCsCxElxew701VOx3RxDsDErxgu4EhxnFIWLsC25jiOeW+mH1SmxWEF1jRBHhVyt0AChXP3hYU4MU1wTpbQHZgJbMyASszIrgCK2a2JFwTmpyoLrZxpBiZFCBHkx4yWCKFs8gw4UVmxqLtfwZNq1n1LG021IbFiSQ99ZS0YsjFfJbjrabQUbaFh9omyfM5r34tluPhHz8tODhaP2dL/AE8s8iKVijinKwuJDhkGQYsFwsN3CPLXY1dpczPMJY1REfDEysGMiWviYD6hvwVloHY/DDiwhnvHHDaRjINlFfZoA2Vhc0zour442kaNFVpmxyMD9drWxHy81NgYfFwEejKrYaAolvfx1lUX4VWSTCrMcwqs1gBewBOXoo3y4PTRYZEHMG4sd1jwUHmtF7L3kMpTRn2UejmdJGuFkdSVMOSkA5HcSfJWg7LTs5CdhiSaHR7rKdkWlCNcsUDDCGNxhO6u7BEsYCoqqo3BSABwmwA4yaQn7HoXZmIYM066SWV2DCZEwK44rKALbq3c8IwXX7NoaaQixnELvd7RRqMWJi6qWaxUCwW5xDKoOyFtrCjJHHjjjlfaSBHQyYhhVGA2hUqARcHvt2VNaNqaKOAwKvgyWJBcljjYyMS2/wCsSaGsdSxTsXkDXKhDZyAyqxkAI/6ieLfU5QJdbsNJEPg1BCHE7lXcvtO9iTDZiMGd2H1qOpNcjSEZrBCsk0QW92IhlMWMZDfYcGV99MaRoYkdHYv3rBwge0eJb2YrwnOsYNRwJNt0iRJCrIWWy4g7K7FguTElQbnPfTh1TVuudq86nZgwEC6viFmUtdrqCpyIO8ZbzSY7KgsBlkVSBLsgYnxo/eYxIrMFutrjdvHDXRg1PGskr98zzgJIWctdVDBVW/1QA7buOrQ6sjEaxMNoigACQhyLCwFzwAZDnpwjDUWtJJ4y8sLQMJHTAwJJCmwfMDI10zu/i1VxfGjfd01NFuPnqpPzaiGz/mgG91RQJ94qX+bUMXN6aN/cfLRBv7+K1S/xqM3zegG5vTQQ/OVQfE1AfcKBbm499AVPzarA7ueqlvdUJ+b0UQPm1BTn/FS+R3empegg4PPVb/NqJbm9NTF8KDBjmPPwVKpK2f8ANSmm/bm6RoutCvfPAMsrSyn/ACRXL7m61P42jcX15+rXc07T5NmDtH4fvHprzZ1rNf7WT63jt010zUzv843Orda8to/r6R1ancvWvLaN6+kdFYDWs3KycH326az7rzctJv8AHbi56pDR1VrXl9Hz/t6T0UO5OteX0f2mlVidbTWHhZPXbpqd15uWk9dumlRt3J1ry+j+vpNTuVrXl4PX0qqDWk2XhZPXbprF9bzX+2k9dumlDXcnWvL6P6+lUDqjWnL6P5n0rppVtbzctJw/fbprNNcT5eGl9duminu5GtfzGj+vpfTUGpta/mNH9fS+tSi64nuPDS+u3TVZNcT8tLuP326adDvcfWv5mD1tL61TuLrT8zo/raX165XdvSOXl9o/TV21zPb7aXd479NOo6R1HrT8zo/raX16ncXWn5nR+P62mdeucddT2+2l4Pvv01ItdT3+2l9d+mnR0e4utPzOj+tpfWqdxta/mIPW0vrUqut5r/bSbvHbpoy63msfDSeu3TToZ7i60/MaPu8bS+tROpda/mNH9bS+msO6s3KybvHbprV9aTXPhZN/jt00ugjU2tfzGj5f29L6aPcfWv5jR/X0rpqqa0msfCybvHbpq7azlt9rJwfebpqKr3H1r+Yg9fS+mp3G1r+Y0f19K6aHdSblZPXbprTunLc+Fk3D7zdNBTuLrT8zo/raX1qncTWn5nR/W0vrVR9azXPhZPXbpo91Js/CybvHbpoLdxdafmNH9bS+tQ7i60/M6P62l9ag+tZs/Cyb/Hbi56zk1tNl4WT126aDbuHrT8zo+/xtL61A6k1p+Zg9bS+vVBrSblZOD77cXPVH1tNceGk9dumnRv3D1p+Z0f1tL69DuHrT8zo/raX16wOt5s/DSbx99umq91puWk3n77dNXoZ7ia0/MwetpfXqdw9afmdH4R9bS+vS3defLw0u/wAdumj3Wmv9tJvP326adRv3F1p+Zg9bS+tR7i60P/3Oj+tpfWpFdcT8tL67dNXj1vPl4aXf47dNToa7i60/MwetpfXqw1LrT8zo/raX1658WuJ8/DS7/Hby+Wrprie48NL67dNOqc7h60/M6P62l9eq9xdafmYPW0vg/wC+l21tNy0nD99umsDrmflpd3jt01ehp9Tazv8A/UQZ/wBrSutQrCLWsxOcsh/726alLo//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 name="Picture 4" descr="http://www.constructionlawsignal.com/blank%20check.jpg"/>
          <p:cNvPicPr>
            <a:picLocks noChangeAspect="1" noChangeArrowheads="1"/>
          </p:cNvPicPr>
          <p:nvPr/>
        </p:nvPicPr>
        <p:blipFill>
          <a:blip r:embed="rId2" cstate="print"/>
          <a:srcRect/>
          <a:stretch>
            <a:fillRect/>
          </a:stretch>
        </p:blipFill>
        <p:spPr bwMode="auto">
          <a:xfrm>
            <a:off x="685800" y="2209800"/>
            <a:ext cx="7657264" cy="3352800"/>
          </a:xfrm>
          <a:prstGeom prst="rect">
            <a:avLst/>
          </a:prstGeom>
          <a:noFill/>
        </p:spPr>
      </p:pic>
      <p:sp>
        <p:nvSpPr>
          <p:cNvPr id="6" name="TextBox 5"/>
          <p:cNvSpPr txBox="1"/>
          <p:nvPr/>
        </p:nvSpPr>
        <p:spPr>
          <a:xfrm>
            <a:off x="1066800" y="2514600"/>
            <a:ext cx="1600200" cy="584775"/>
          </a:xfrm>
          <a:prstGeom prst="rect">
            <a:avLst/>
          </a:prstGeom>
          <a:noFill/>
          <a:ln>
            <a:noFill/>
            <a:prstDash val="sysDash"/>
          </a:ln>
        </p:spPr>
        <p:txBody>
          <a:bodyPr wrap="square" rtlCol="0">
            <a:spAutoFit/>
          </a:bodyPr>
          <a:lstStyle/>
          <a:p>
            <a:r>
              <a:rPr lang="en-US" sz="1600" dirty="0" smtClean="0">
                <a:solidFill>
                  <a:srgbClr val="FF0000"/>
                </a:solidFill>
              </a:rPr>
              <a:t>Your name and address</a:t>
            </a:r>
            <a:endParaRPr lang="en-US" sz="1600" dirty="0">
              <a:solidFill>
                <a:srgbClr val="FF0000"/>
              </a:solidFill>
            </a:endParaRPr>
          </a:p>
        </p:txBody>
      </p:sp>
      <p:sp>
        <p:nvSpPr>
          <p:cNvPr id="7" name="TextBox 6"/>
          <p:cNvSpPr txBox="1"/>
          <p:nvPr/>
        </p:nvSpPr>
        <p:spPr>
          <a:xfrm>
            <a:off x="1905000" y="3276600"/>
            <a:ext cx="4495800" cy="338554"/>
          </a:xfrm>
          <a:prstGeom prst="rect">
            <a:avLst/>
          </a:prstGeom>
          <a:noFill/>
          <a:ln>
            <a:noFill/>
            <a:prstDash val="sysDash"/>
          </a:ln>
        </p:spPr>
        <p:txBody>
          <a:bodyPr wrap="square" rtlCol="0">
            <a:spAutoFit/>
          </a:bodyPr>
          <a:lstStyle/>
          <a:p>
            <a:r>
              <a:rPr lang="en-US" sz="1600" dirty="0" smtClean="0">
                <a:solidFill>
                  <a:srgbClr val="FF0000"/>
                </a:solidFill>
              </a:rPr>
              <a:t>The name of the business or person you are paying</a:t>
            </a:r>
            <a:endParaRPr lang="en-US" sz="1600" dirty="0">
              <a:solidFill>
                <a:srgbClr val="FF0000"/>
              </a:solidFill>
            </a:endParaRPr>
          </a:p>
        </p:txBody>
      </p:sp>
      <p:sp>
        <p:nvSpPr>
          <p:cNvPr id="8" name="TextBox 7"/>
          <p:cNvSpPr txBox="1"/>
          <p:nvPr/>
        </p:nvSpPr>
        <p:spPr>
          <a:xfrm>
            <a:off x="6172200" y="2819400"/>
            <a:ext cx="1295400" cy="338554"/>
          </a:xfrm>
          <a:prstGeom prst="rect">
            <a:avLst/>
          </a:prstGeom>
          <a:noFill/>
          <a:ln>
            <a:noFill/>
            <a:prstDash val="sysDash"/>
          </a:ln>
        </p:spPr>
        <p:txBody>
          <a:bodyPr wrap="square" rtlCol="0">
            <a:spAutoFit/>
          </a:bodyPr>
          <a:lstStyle/>
          <a:p>
            <a:r>
              <a:rPr lang="en-US" sz="1600" dirty="0" smtClean="0">
                <a:solidFill>
                  <a:srgbClr val="FF0000"/>
                </a:solidFill>
              </a:rPr>
              <a:t>Today’s date</a:t>
            </a:r>
            <a:endParaRPr lang="en-US" sz="1600" dirty="0">
              <a:solidFill>
                <a:srgbClr val="FF0000"/>
              </a:solidFill>
            </a:endParaRPr>
          </a:p>
        </p:txBody>
      </p:sp>
      <p:sp>
        <p:nvSpPr>
          <p:cNvPr id="9" name="TextBox 8"/>
          <p:cNvSpPr txBox="1"/>
          <p:nvPr/>
        </p:nvSpPr>
        <p:spPr>
          <a:xfrm>
            <a:off x="6858000" y="3276600"/>
            <a:ext cx="1371600" cy="584775"/>
          </a:xfrm>
          <a:prstGeom prst="rect">
            <a:avLst/>
          </a:prstGeom>
          <a:noFill/>
          <a:ln>
            <a:noFill/>
            <a:prstDash val="sysDash"/>
          </a:ln>
        </p:spPr>
        <p:txBody>
          <a:bodyPr wrap="square" rtlCol="0">
            <a:spAutoFit/>
          </a:bodyPr>
          <a:lstStyle/>
          <a:p>
            <a:r>
              <a:rPr lang="en-US" sz="1600" dirty="0" smtClean="0">
                <a:solidFill>
                  <a:srgbClr val="FF0000"/>
                </a:solidFill>
              </a:rPr>
              <a:t>Amount in numbers</a:t>
            </a:r>
            <a:endParaRPr lang="en-US" sz="1600" dirty="0">
              <a:solidFill>
                <a:srgbClr val="FF0000"/>
              </a:solidFill>
            </a:endParaRPr>
          </a:p>
        </p:txBody>
      </p:sp>
      <p:sp>
        <p:nvSpPr>
          <p:cNvPr id="10" name="TextBox 9"/>
          <p:cNvSpPr txBox="1"/>
          <p:nvPr/>
        </p:nvSpPr>
        <p:spPr>
          <a:xfrm>
            <a:off x="1219200" y="3733800"/>
            <a:ext cx="5105400" cy="369332"/>
          </a:xfrm>
          <a:prstGeom prst="rect">
            <a:avLst/>
          </a:prstGeom>
          <a:noFill/>
        </p:spPr>
        <p:txBody>
          <a:bodyPr wrap="square" rtlCol="0">
            <a:spAutoFit/>
          </a:bodyPr>
          <a:lstStyle/>
          <a:p>
            <a:r>
              <a:rPr lang="en-US" dirty="0" smtClean="0">
                <a:solidFill>
                  <a:srgbClr val="FF0000"/>
                </a:solidFill>
              </a:rPr>
              <a:t>Money amount written out in words</a:t>
            </a:r>
            <a:endParaRPr lang="en-US" dirty="0">
              <a:solidFill>
                <a:srgbClr val="FF0000"/>
              </a:solidFill>
            </a:endParaRPr>
          </a:p>
        </p:txBody>
      </p:sp>
      <p:sp>
        <p:nvSpPr>
          <p:cNvPr id="11" name="TextBox 10"/>
          <p:cNvSpPr txBox="1"/>
          <p:nvPr/>
        </p:nvSpPr>
        <p:spPr>
          <a:xfrm>
            <a:off x="1371600" y="4572000"/>
            <a:ext cx="2743200" cy="338554"/>
          </a:xfrm>
          <a:prstGeom prst="rect">
            <a:avLst/>
          </a:prstGeom>
          <a:noFill/>
        </p:spPr>
        <p:txBody>
          <a:bodyPr wrap="square" rtlCol="0">
            <a:spAutoFit/>
          </a:bodyPr>
          <a:lstStyle/>
          <a:p>
            <a:r>
              <a:rPr lang="en-US" sz="1600" dirty="0" smtClean="0">
                <a:solidFill>
                  <a:srgbClr val="FF0000"/>
                </a:solidFill>
              </a:rPr>
              <a:t>Reason why you are paying </a:t>
            </a:r>
            <a:endParaRPr lang="en-US" sz="1600" dirty="0">
              <a:solidFill>
                <a:srgbClr val="FF0000"/>
              </a:solidFill>
            </a:endParaRPr>
          </a:p>
        </p:txBody>
      </p:sp>
      <p:sp>
        <p:nvSpPr>
          <p:cNvPr id="12" name="TextBox 11"/>
          <p:cNvSpPr txBox="1"/>
          <p:nvPr/>
        </p:nvSpPr>
        <p:spPr>
          <a:xfrm>
            <a:off x="5181600" y="4572000"/>
            <a:ext cx="2362200" cy="369332"/>
          </a:xfrm>
          <a:prstGeom prst="rect">
            <a:avLst/>
          </a:prstGeom>
          <a:noFill/>
        </p:spPr>
        <p:txBody>
          <a:bodyPr wrap="square" rtlCol="0">
            <a:spAutoFit/>
          </a:bodyPr>
          <a:lstStyle/>
          <a:p>
            <a:r>
              <a:rPr lang="en-US" dirty="0" smtClean="0">
                <a:solidFill>
                  <a:srgbClr val="FF0000"/>
                </a:solidFill>
              </a:rPr>
              <a:t>Signature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Check</a:t>
            </a:r>
            <a:endParaRPr lang="en-US" dirty="0"/>
          </a:p>
        </p:txBody>
      </p:sp>
      <p:pic>
        <p:nvPicPr>
          <p:cNvPr id="4" name="Picture 4" descr="http://www.constructionlawsignal.com/blank%20check.jpg"/>
          <p:cNvPicPr>
            <a:picLocks noGrp="1" noChangeAspect="1" noChangeArrowheads="1"/>
          </p:cNvPicPr>
          <p:nvPr>
            <p:ph idx="1"/>
          </p:nvPr>
        </p:nvPicPr>
        <p:blipFill>
          <a:blip r:embed="rId2" cstate="print"/>
          <a:srcRect/>
          <a:stretch>
            <a:fillRect/>
          </a:stretch>
        </p:blipFill>
        <p:spPr bwMode="auto">
          <a:xfrm>
            <a:off x="609600" y="1828800"/>
            <a:ext cx="8005326" cy="3505200"/>
          </a:xfrm>
          <a:prstGeom prst="rect">
            <a:avLst/>
          </a:prstGeom>
          <a:noFill/>
        </p:spPr>
      </p:pic>
      <p:sp>
        <p:nvSpPr>
          <p:cNvPr id="5" name="TextBox 4"/>
          <p:cNvSpPr txBox="1"/>
          <p:nvPr/>
        </p:nvSpPr>
        <p:spPr>
          <a:xfrm>
            <a:off x="914400" y="2057400"/>
            <a:ext cx="2133600" cy="830997"/>
          </a:xfrm>
          <a:prstGeom prst="rect">
            <a:avLst/>
          </a:prstGeom>
          <a:noFill/>
        </p:spPr>
        <p:txBody>
          <a:bodyPr wrap="square" rtlCol="0">
            <a:spAutoFit/>
          </a:bodyPr>
          <a:lstStyle/>
          <a:p>
            <a:r>
              <a:rPr lang="en-US" sz="1600" dirty="0" smtClean="0"/>
              <a:t>Alana </a:t>
            </a:r>
            <a:r>
              <a:rPr lang="en-US" sz="1600" dirty="0" err="1" smtClean="0"/>
              <a:t>Schriver</a:t>
            </a:r>
            <a:endParaRPr lang="en-US" sz="1600" dirty="0" smtClean="0"/>
          </a:p>
          <a:p>
            <a:r>
              <a:rPr lang="en-US" sz="1600" dirty="0" smtClean="0"/>
              <a:t>3260 Davenport ST</a:t>
            </a:r>
          </a:p>
          <a:p>
            <a:r>
              <a:rPr lang="en-US" sz="1600" dirty="0" smtClean="0"/>
              <a:t>Omaha, NE  68131</a:t>
            </a:r>
            <a:endParaRPr lang="en-US" sz="1600" dirty="0"/>
          </a:p>
        </p:txBody>
      </p:sp>
      <p:sp>
        <p:nvSpPr>
          <p:cNvPr id="6" name="TextBox 5"/>
          <p:cNvSpPr txBox="1"/>
          <p:nvPr/>
        </p:nvSpPr>
        <p:spPr>
          <a:xfrm>
            <a:off x="6400800" y="2514600"/>
            <a:ext cx="1600200" cy="369332"/>
          </a:xfrm>
          <a:prstGeom prst="rect">
            <a:avLst/>
          </a:prstGeom>
          <a:noFill/>
        </p:spPr>
        <p:txBody>
          <a:bodyPr wrap="square" rtlCol="0">
            <a:spAutoFit/>
          </a:bodyPr>
          <a:lstStyle/>
          <a:p>
            <a:r>
              <a:rPr lang="en-US" dirty="0" smtClean="0"/>
              <a:t>3/27/13</a:t>
            </a:r>
            <a:endParaRPr lang="en-US" dirty="0"/>
          </a:p>
        </p:txBody>
      </p:sp>
      <p:sp>
        <p:nvSpPr>
          <p:cNvPr id="7" name="TextBox 6"/>
          <p:cNvSpPr txBox="1"/>
          <p:nvPr/>
        </p:nvSpPr>
        <p:spPr>
          <a:xfrm>
            <a:off x="7010400" y="3048000"/>
            <a:ext cx="990600" cy="369332"/>
          </a:xfrm>
          <a:prstGeom prst="rect">
            <a:avLst/>
          </a:prstGeom>
          <a:noFill/>
        </p:spPr>
        <p:txBody>
          <a:bodyPr wrap="square" rtlCol="0">
            <a:spAutoFit/>
          </a:bodyPr>
          <a:lstStyle/>
          <a:p>
            <a:r>
              <a:rPr lang="en-US" dirty="0" smtClean="0"/>
              <a:t>125.00</a:t>
            </a:r>
            <a:endParaRPr lang="en-US" dirty="0"/>
          </a:p>
        </p:txBody>
      </p:sp>
      <p:sp>
        <p:nvSpPr>
          <p:cNvPr id="8" name="TextBox 7"/>
          <p:cNvSpPr txBox="1"/>
          <p:nvPr/>
        </p:nvSpPr>
        <p:spPr>
          <a:xfrm>
            <a:off x="1905000" y="2971800"/>
            <a:ext cx="3276600" cy="461665"/>
          </a:xfrm>
          <a:prstGeom prst="rect">
            <a:avLst/>
          </a:prstGeom>
          <a:noFill/>
        </p:spPr>
        <p:txBody>
          <a:bodyPr wrap="square" rtlCol="0">
            <a:spAutoFit/>
          </a:bodyPr>
          <a:lstStyle/>
          <a:p>
            <a:r>
              <a:rPr lang="en-US" sz="2400" dirty="0" smtClean="0"/>
              <a:t>Landmark</a:t>
            </a:r>
            <a:r>
              <a:rPr lang="en-US" dirty="0" smtClean="0"/>
              <a:t> </a:t>
            </a:r>
            <a:endParaRPr lang="en-US" dirty="0"/>
          </a:p>
        </p:txBody>
      </p:sp>
      <p:sp>
        <p:nvSpPr>
          <p:cNvPr id="9" name="TextBox 8"/>
          <p:cNvSpPr txBox="1"/>
          <p:nvPr/>
        </p:nvSpPr>
        <p:spPr>
          <a:xfrm>
            <a:off x="1219200" y="3429000"/>
            <a:ext cx="5638800" cy="369332"/>
          </a:xfrm>
          <a:prstGeom prst="rect">
            <a:avLst/>
          </a:prstGeom>
          <a:noFill/>
        </p:spPr>
        <p:txBody>
          <a:bodyPr wrap="square" rtlCol="0">
            <a:spAutoFit/>
          </a:bodyPr>
          <a:lstStyle/>
          <a:p>
            <a:r>
              <a:rPr lang="en-US" dirty="0" smtClean="0"/>
              <a:t>One hundred twenty-five dollars 00/100 -----------------------</a:t>
            </a:r>
            <a:endParaRPr lang="en-US" dirty="0"/>
          </a:p>
        </p:txBody>
      </p:sp>
      <p:sp>
        <p:nvSpPr>
          <p:cNvPr id="10" name="TextBox 9"/>
          <p:cNvSpPr txBox="1"/>
          <p:nvPr/>
        </p:nvSpPr>
        <p:spPr>
          <a:xfrm>
            <a:off x="1447800" y="4267200"/>
            <a:ext cx="1676400" cy="400110"/>
          </a:xfrm>
          <a:prstGeom prst="rect">
            <a:avLst/>
          </a:prstGeom>
          <a:noFill/>
        </p:spPr>
        <p:txBody>
          <a:bodyPr wrap="square" rtlCol="0">
            <a:spAutoFit/>
          </a:bodyPr>
          <a:lstStyle/>
          <a:p>
            <a:r>
              <a:rPr lang="en-US" sz="2000" dirty="0" smtClean="0"/>
              <a:t>Rent</a:t>
            </a:r>
            <a:endParaRPr lang="en-US" sz="2000" dirty="0"/>
          </a:p>
        </p:txBody>
      </p:sp>
      <p:sp>
        <p:nvSpPr>
          <p:cNvPr id="11" name="TextBox 10"/>
          <p:cNvSpPr txBox="1"/>
          <p:nvPr/>
        </p:nvSpPr>
        <p:spPr>
          <a:xfrm>
            <a:off x="5181600" y="4114800"/>
            <a:ext cx="2362200" cy="584775"/>
          </a:xfrm>
          <a:prstGeom prst="rect">
            <a:avLst/>
          </a:prstGeom>
          <a:noFill/>
        </p:spPr>
        <p:txBody>
          <a:bodyPr wrap="square" rtlCol="0">
            <a:spAutoFit/>
          </a:bodyPr>
          <a:lstStyle/>
          <a:p>
            <a:r>
              <a:rPr lang="en-US" sz="3200" dirty="0" smtClean="0">
                <a:latin typeface="Brush Script MT" pitchFamily="66" charset="0"/>
              </a:rPr>
              <a:t>Alana </a:t>
            </a:r>
            <a:r>
              <a:rPr lang="en-US" sz="3200" dirty="0" err="1" smtClean="0">
                <a:latin typeface="Brush Script MT" pitchFamily="66" charset="0"/>
              </a:rPr>
              <a:t>Schriver</a:t>
            </a:r>
            <a:endParaRPr lang="en-US" sz="3200" dirty="0">
              <a:latin typeface="Brush Script MT"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990600"/>
            <a:ext cx="8229600" cy="1143000"/>
          </a:xfrm>
        </p:spPr>
        <p:txBody>
          <a:bodyPr>
            <a:noAutofit/>
          </a:bodyPr>
          <a:lstStyle/>
          <a:p>
            <a:r>
              <a:rPr lang="en-US" sz="9600" dirty="0" smtClean="0"/>
              <a:t>Questions?</a:t>
            </a:r>
            <a:endParaRPr lang="en-US" sz="9600" dirty="0"/>
          </a:p>
        </p:txBody>
      </p:sp>
      <p:pic>
        <p:nvPicPr>
          <p:cNvPr id="1026" name="Picture 2" descr="http://thetrustadvisor.com/wp-content/uploads/2012/07/Bank.jpg"/>
          <p:cNvPicPr>
            <a:picLocks noChangeAspect="1" noChangeArrowheads="1"/>
          </p:cNvPicPr>
          <p:nvPr/>
        </p:nvPicPr>
        <p:blipFill>
          <a:blip r:embed="rId2" cstate="print"/>
          <a:srcRect/>
          <a:stretch>
            <a:fillRect/>
          </a:stretch>
        </p:blipFill>
        <p:spPr bwMode="auto">
          <a:xfrm>
            <a:off x="2667000" y="2286000"/>
            <a:ext cx="3848100" cy="3743325"/>
          </a:xfrm>
          <a:prstGeom prst="rect">
            <a:avLst/>
          </a:prstGeom>
          <a:noFill/>
        </p:spPr>
      </p:pic>
      <p:pic>
        <p:nvPicPr>
          <p:cNvPr id="1029" name="Picture 5" descr="http://wallstreetsectorselector.com/wp-content/uploads/2011/09/one-dollar-bill-large.jpg"/>
          <p:cNvPicPr>
            <a:picLocks noChangeAspect="1" noChangeArrowheads="1"/>
          </p:cNvPicPr>
          <p:nvPr/>
        </p:nvPicPr>
        <p:blipFill>
          <a:blip r:embed="rId3" cstate="print"/>
          <a:srcRect/>
          <a:stretch>
            <a:fillRect/>
          </a:stretch>
        </p:blipFill>
        <p:spPr bwMode="auto">
          <a:xfrm rot="21179198">
            <a:off x="577031" y="4308825"/>
            <a:ext cx="1981200" cy="836078"/>
          </a:xfrm>
          <a:prstGeom prst="rect">
            <a:avLst/>
          </a:prstGeom>
          <a:noFill/>
        </p:spPr>
      </p:pic>
      <p:pic>
        <p:nvPicPr>
          <p:cNvPr id="6" name="Picture 5" descr="http://wallstreetsectorselector.com/wp-content/uploads/2011/09/one-dollar-bill-large.jpg"/>
          <p:cNvPicPr>
            <a:picLocks noChangeAspect="1" noChangeArrowheads="1"/>
          </p:cNvPicPr>
          <p:nvPr/>
        </p:nvPicPr>
        <p:blipFill>
          <a:blip r:embed="rId3" cstate="print"/>
          <a:srcRect/>
          <a:stretch>
            <a:fillRect/>
          </a:stretch>
        </p:blipFill>
        <p:spPr bwMode="auto">
          <a:xfrm rot="764725">
            <a:off x="6697219" y="4323044"/>
            <a:ext cx="1981200" cy="836078"/>
          </a:xfrm>
          <a:prstGeom prst="rect">
            <a:avLst/>
          </a:prstGeom>
          <a:noFill/>
        </p:spPr>
      </p:pic>
      <p:pic>
        <p:nvPicPr>
          <p:cNvPr id="7" name="Picture 5" descr="http://wallstreetsectorselector.com/wp-content/uploads/2011/09/one-dollar-bill-large.jpg"/>
          <p:cNvPicPr>
            <a:picLocks noChangeAspect="1" noChangeArrowheads="1"/>
          </p:cNvPicPr>
          <p:nvPr/>
        </p:nvPicPr>
        <p:blipFill>
          <a:blip r:embed="rId3" cstate="print"/>
          <a:srcRect/>
          <a:stretch>
            <a:fillRect/>
          </a:stretch>
        </p:blipFill>
        <p:spPr bwMode="auto">
          <a:xfrm rot="806182">
            <a:off x="653231" y="2632425"/>
            <a:ext cx="1981200" cy="836078"/>
          </a:xfrm>
          <a:prstGeom prst="rect">
            <a:avLst/>
          </a:prstGeom>
          <a:noFill/>
        </p:spPr>
      </p:pic>
      <p:pic>
        <p:nvPicPr>
          <p:cNvPr id="8" name="Picture 5" descr="http://wallstreetsectorselector.com/wp-content/uploads/2011/09/one-dollar-bill-large.jpg"/>
          <p:cNvPicPr>
            <a:picLocks noChangeAspect="1" noChangeArrowheads="1"/>
          </p:cNvPicPr>
          <p:nvPr/>
        </p:nvPicPr>
        <p:blipFill>
          <a:blip r:embed="rId3" cstate="print"/>
          <a:srcRect/>
          <a:stretch>
            <a:fillRect/>
          </a:stretch>
        </p:blipFill>
        <p:spPr bwMode="auto">
          <a:xfrm rot="21179198">
            <a:off x="6673031" y="2632426"/>
            <a:ext cx="1981200" cy="83607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Cash versus Card</a:t>
            </a:r>
            <a:endParaRPr lang="en-US" b="1" dirty="0"/>
          </a:p>
        </p:txBody>
      </p:sp>
      <p:sp>
        <p:nvSpPr>
          <p:cNvPr id="3" name="Content Placeholder 2"/>
          <p:cNvSpPr>
            <a:spLocks noGrp="1"/>
          </p:cNvSpPr>
          <p:nvPr>
            <p:ph idx="1"/>
          </p:nvPr>
        </p:nvSpPr>
        <p:spPr>
          <a:xfrm>
            <a:off x="304800" y="2362200"/>
            <a:ext cx="8534400" cy="4191000"/>
          </a:xfrm>
        </p:spPr>
        <p:txBody>
          <a:bodyPr>
            <a:normAutofit/>
          </a:bodyPr>
          <a:lstStyle/>
          <a:p>
            <a:pPr algn="ctr">
              <a:buNone/>
            </a:pPr>
            <a:r>
              <a:rPr lang="en-US" sz="2800" dirty="0" smtClean="0"/>
              <a:t>Cards are accepted almost everywhere in the U.S.</a:t>
            </a:r>
          </a:p>
          <a:p>
            <a:pPr algn="ctr">
              <a:buNone/>
            </a:pPr>
            <a:r>
              <a:rPr lang="en-US" sz="2800" b="1" dirty="0" smtClean="0">
                <a:solidFill>
                  <a:srgbClr val="002060"/>
                </a:solidFill>
              </a:rPr>
              <a:t>It is safer to carry a card than cash.</a:t>
            </a:r>
          </a:p>
          <a:p>
            <a:pPr algn="ctr">
              <a:buNone/>
            </a:pPr>
            <a:r>
              <a:rPr lang="en-US" sz="2100" dirty="0" smtClean="0"/>
              <a:t>If you lose your cash, it is gone and you cannot get it back.  </a:t>
            </a:r>
          </a:p>
          <a:p>
            <a:pPr algn="ctr">
              <a:buNone/>
            </a:pPr>
            <a:r>
              <a:rPr lang="en-US" sz="2100" dirty="0" smtClean="0"/>
              <a:t>Thieves know that immigrants usually carry cash.  </a:t>
            </a:r>
          </a:p>
          <a:p>
            <a:pPr algn="ctr">
              <a:buNone/>
            </a:pPr>
            <a:r>
              <a:rPr lang="en-US" sz="2100" dirty="0" smtClean="0"/>
              <a:t>	This makes you a target – especially on common paydays.  </a:t>
            </a:r>
          </a:p>
          <a:p>
            <a:pPr>
              <a:buNone/>
            </a:pPr>
            <a:endParaRPr lang="en-US" sz="2300" dirty="0" smtClean="0"/>
          </a:p>
          <a:p>
            <a:pPr algn="ctr">
              <a:buNone/>
            </a:pPr>
            <a:r>
              <a:rPr lang="en-US" sz="2400" b="1" dirty="0" smtClean="0"/>
              <a:t>If you lose your card, call the bank IMMEDIATELY and CANCEL IT! </a:t>
            </a:r>
            <a:endParaRPr lang="en-US" sz="2200" b="1" dirty="0" smtClean="0"/>
          </a:p>
          <a:p>
            <a:pPr algn="ctr">
              <a:buNone/>
            </a:pPr>
            <a:r>
              <a:rPr lang="en-US" sz="2300" dirty="0" smtClean="0"/>
              <a:t>Once canceled, the card will no longer work and no one can access your money.  Your bank will send you a new card.  </a:t>
            </a:r>
          </a:p>
          <a:p>
            <a:endParaRPr lang="en-US" sz="2300" dirty="0"/>
          </a:p>
        </p:txBody>
      </p:sp>
      <p:pic>
        <p:nvPicPr>
          <p:cNvPr id="8196" name="Picture 4" descr="http://anchoraa.com/web_images/50bill.jpg"/>
          <p:cNvPicPr>
            <a:picLocks noChangeAspect="1" noChangeArrowheads="1"/>
          </p:cNvPicPr>
          <p:nvPr/>
        </p:nvPicPr>
        <p:blipFill>
          <a:blip r:embed="rId2" cstate="print"/>
          <a:srcRect/>
          <a:stretch>
            <a:fillRect/>
          </a:stretch>
        </p:blipFill>
        <p:spPr bwMode="auto">
          <a:xfrm>
            <a:off x="2133600" y="1295400"/>
            <a:ext cx="2438400" cy="975360"/>
          </a:xfrm>
          <a:prstGeom prst="rect">
            <a:avLst/>
          </a:prstGeom>
          <a:noFill/>
        </p:spPr>
      </p:pic>
      <p:pic>
        <p:nvPicPr>
          <p:cNvPr id="8198" name="Picture 6" descr="http://www.ctdol.state.ct.us/directbenefits/DirectBenDebitCard.jpg"/>
          <p:cNvPicPr>
            <a:picLocks noChangeAspect="1" noChangeArrowheads="1"/>
          </p:cNvPicPr>
          <p:nvPr/>
        </p:nvPicPr>
        <p:blipFill>
          <a:blip r:embed="rId3" cstate="print"/>
          <a:srcRect/>
          <a:stretch>
            <a:fillRect/>
          </a:stretch>
        </p:blipFill>
        <p:spPr bwMode="auto">
          <a:xfrm>
            <a:off x="5181600" y="1219200"/>
            <a:ext cx="1645207" cy="11525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2.targetimg2.com/wcsstore/TargetSAS/img/p/13/75/13757718.jpg"/>
          <p:cNvPicPr>
            <a:picLocks noChangeAspect="1" noChangeArrowheads="1"/>
          </p:cNvPicPr>
          <p:nvPr/>
        </p:nvPicPr>
        <p:blipFill>
          <a:blip r:embed="rId2" cstate="print"/>
          <a:srcRect/>
          <a:stretch>
            <a:fillRect/>
          </a:stretch>
        </p:blipFill>
        <p:spPr bwMode="auto">
          <a:xfrm>
            <a:off x="1371600" y="3886200"/>
            <a:ext cx="2971800" cy="2971800"/>
          </a:xfrm>
          <a:prstGeom prst="rect">
            <a:avLst/>
          </a:prstGeom>
          <a:noFill/>
        </p:spPr>
      </p:pic>
      <p:sp>
        <p:nvSpPr>
          <p:cNvPr id="2" name="Title 1"/>
          <p:cNvSpPr>
            <a:spLocks noGrp="1"/>
          </p:cNvSpPr>
          <p:nvPr>
            <p:ph type="title"/>
          </p:nvPr>
        </p:nvSpPr>
        <p:spPr/>
        <p:txBody>
          <a:bodyPr/>
          <a:lstStyle/>
          <a:p>
            <a:r>
              <a:rPr lang="en-US" dirty="0" smtClean="0"/>
              <a:t>Keep Money Safe at Home, too!</a:t>
            </a:r>
            <a:endParaRPr lang="en-US" dirty="0"/>
          </a:p>
        </p:txBody>
      </p:sp>
      <p:sp>
        <p:nvSpPr>
          <p:cNvPr id="3" name="Content Placeholder 2"/>
          <p:cNvSpPr>
            <a:spLocks noGrp="1"/>
          </p:cNvSpPr>
          <p:nvPr>
            <p:ph idx="1"/>
          </p:nvPr>
        </p:nvSpPr>
        <p:spPr/>
        <p:txBody>
          <a:bodyPr>
            <a:normAutofit/>
          </a:bodyPr>
          <a:lstStyle/>
          <a:p>
            <a:pPr algn="ctr">
              <a:buNone/>
            </a:pPr>
            <a:r>
              <a:rPr lang="en-US" sz="2500" dirty="0" smtClean="0"/>
              <a:t>It is not a good idea to keep large sums of cash at home.</a:t>
            </a:r>
          </a:p>
          <a:p>
            <a:pPr algn="ctr">
              <a:buNone/>
            </a:pPr>
            <a:r>
              <a:rPr lang="en-US" sz="2500" dirty="0" smtClean="0"/>
              <a:t>The money can be stolen or lost in a fire.</a:t>
            </a:r>
          </a:p>
          <a:p>
            <a:pPr algn="ctr">
              <a:buNone/>
            </a:pPr>
            <a:r>
              <a:rPr lang="en-US" sz="2500" dirty="0" smtClean="0"/>
              <a:t>It’s better to keep your money at the bank.</a:t>
            </a:r>
          </a:p>
          <a:p>
            <a:pPr algn="ctr">
              <a:buNone/>
            </a:pPr>
            <a:r>
              <a:rPr lang="en-US" sz="2500" dirty="0" smtClean="0">
                <a:solidFill>
                  <a:srgbClr val="7030A0"/>
                </a:solidFill>
              </a:rPr>
              <a:t>If you absolutely need to keep cash at home, buy a fire-proof </a:t>
            </a:r>
            <a:r>
              <a:rPr lang="en-US" sz="2500" b="1" u="sng" dirty="0" smtClean="0">
                <a:solidFill>
                  <a:srgbClr val="7030A0"/>
                </a:solidFill>
              </a:rPr>
              <a:t>safe</a:t>
            </a:r>
            <a:r>
              <a:rPr lang="en-US" sz="2500" dirty="0" smtClean="0">
                <a:solidFill>
                  <a:srgbClr val="7030A0"/>
                </a:solidFill>
              </a:rPr>
              <a:t> from </a:t>
            </a:r>
            <a:r>
              <a:rPr lang="en-US" sz="2500" dirty="0" err="1" smtClean="0">
                <a:solidFill>
                  <a:srgbClr val="7030A0"/>
                </a:solidFill>
              </a:rPr>
              <a:t>Walmart</a:t>
            </a:r>
            <a:r>
              <a:rPr lang="en-US" sz="2500" dirty="0" smtClean="0">
                <a:solidFill>
                  <a:srgbClr val="7030A0"/>
                </a:solidFill>
              </a:rPr>
              <a:t>:</a:t>
            </a:r>
            <a:endParaRPr lang="en-US" sz="2500" dirty="0">
              <a:solidFill>
                <a:srgbClr val="7030A0"/>
              </a:solidFill>
            </a:endParaRPr>
          </a:p>
        </p:txBody>
      </p:sp>
      <p:pic>
        <p:nvPicPr>
          <p:cNvPr id="1028" name="Picture 4" descr="http://www.firefyter.com/Images/300%20dpi%20open%20safe.jpg"/>
          <p:cNvPicPr>
            <a:picLocks noChangeAspect="1" noChangeArrowheads="1"/>
          </p:cNvPicPr>
          <p:nvPr/>
        </p:nvPicPr>
        <p:blipFill>
          <a:blip r:embed="rId3" cstate="print"/>
          <a:srcRect/>
          <a:stretch>
            <a:fillRect/>
          </a:stretch>
        </p:blipFill>
        <p:spPr bwMode="auto">
          <a:xfrm>
            <a:off x="4648200" y="4038600"/>
            <a:ext cx="3429000" cy="25622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http://blog.timesunion.com/recipebox/files/2011/02/GROCERIES_IN_SHOPPING_BASKET_13475925.jpg"/>
          <p:cNvPicPr>
            <a:picLocks noChangeAspect="1" noChangeArrowheads="1"/>
          </p:cNvPicPr>
          <p:nvPr/>
        </p:nvPicPr>
        <p:blipFill>
          <a:blip r:embed="rId2" cstate="print"/>
          <a:srcRect l="17657" r="14431"/>
          <a:stretch>
            <a:fillRect/>
          </a:stretch>
        </p:blipFill>
        <p:spPr bwMode="auto">
          <a:xfrm>
            <a:off x="1066800" y="1219200"/>
            <a:ext cx="1752600" cy="1721930"/>
          </a:xfrm>
          <a:prstGeom prst="rect">
            <a:avLst/>
          </a:prstGeom>
          <a:noFill/>
        </p:spPr>
      </p:pic>
      <p:sp>
        <p:nvSpPr>
          <p:cNvPr id="2" name="Title 1"/>
          <p:cNvSpPr>
            <a:spLocks noGrp="1"/>
          </p:cNvSpPr>
          <p:nvPr>
            <p:ph type="title"/>
          </p:nvPr>
        </p:nvSpPr>
        <p:spPr/>
        <p:txBody>
          <a:bodyPr/>
          <a:lstStyle/>
          <a:p>
            <a:r>
              <a:rPr lang="en-US" b="1" u="sng" dirty="0" smtClean="0"/>
              <a:t>Checking</a:t>
            </a:r>
            <a:r>
              <a:rPr lang="en-US" b="1" dirty="0" smtClean="0"/>
              <a:t> versus </a:t>
            </a:r>
            <a:r>
              <a:rPr lang="en-US" b="1" u="sng" dirty="0" smtClean="0"/>
              <a:t>Savings</a:t>
            </a:r>
            <a:r>
              <a:rPr lang="en-US" b="1" dirty="0" smtClean="0"/>
              <a:t> Accounts</a:t>
            </a:r>
            <a:endParaRPr lang="en-US" b="1" dirty="0"/>
          </a:p>
        </p:txBody>
      </p:sp>
      <p:sp>
        <p:nvSpPr>
          <p:cNvPr id="3" name="Content Placeholder 2"/>
          <p:cNvSpPr>
            <a:spLocks noGrp="1"/>
          </p:cNvSpPr>
          <p:nvPr>
            <p:ph idx="1"/>
          </p:nvPr>
        </p:nvSpPr>
        <p:spPr>
          <a:xfrm>
            <a:off x="457200" y="2590800"/>
            <a:ext cx="8229600" cy="3535363"/>
          </a:xfrm>
        </p:spPr>
        <p:txBody>
          <a:bodyPr>
            <a:normAutofit/>
          </a:bodyPr>
          <a:lstStyle/>
          <a:p>
            <a:pPr>
              <a:buNone/>
            </a:pPr>
            <a:endParaRPr lang="en-US" sz="2400" dirty="0" smtClean="0"/>
          </a:p>
          <a:p>
            <a:r>
              <a:rPr lang="en-US" sz="2400" b="1" dirty="0" smtClean="0"/>
              <a:t>“Savings” </a:t>
            </a:r>
            <a:r>
              <a:rPr lang="en-US" sz="2400" dirty="0" smtClean="0"/>
              <a:t>is money you put aside for future use.  </a:t>
            </a:r>
          </a:p>
          <a:p>
            <a:pPr>
              <a:buNone/>
            </a:pPr>
            <a:r>
              <a:rPr lang="en-US" sz="2400" dirty="0" smtClean="0"/>
              <a:t>Examples of things you might </a:t>
            </a:r>
            <a:r>
              <a:rPr lang="en-US" sz="2400" b="1" dirty="0" smtClean="0"/>
              <a:t>save</a:t>
            </a:r>
            <a:r>
              <a:rPr lang="en-US" sz="2400" dirty="0" smtClean="0"/>
              <a:t> for: 	</a:t>
            </a:r>
          </a:p>
          <a:p>
            <a:pPr>
              <a:buNone/>
            </a:pPr>
            <a:r>
              <a:rPr lang="en-US" sz="2400" dirty="0" smtClean="0"/>
              <a:t>	- Car	- Retirement</a:t>
            </a:r>
          </a:p>
          <a:p>
            <a:pPr>
              <a:buNone/>
            </a:pPr>
            <a:r>
              <a:rPr lang="en-US" sz="2400" dirty="0" smtClean="0"/>
              <a:t>	- House 	- Emergencies</a:t>
            </a:r>
          </a:p>
          <a:p>
            <a:pPr>
              <a:buNone/>
            </a:pPr>
            <a:r>
              <a:rPr lang="en-US" sz="2400" dirty="0" smtClean="0"/>
              <a:t>	- College 	- Travel</a:t>
            </a:r>
            <a:endParaRPr lang="en-US" sz="2400" dirty="0"/>
          </a:p>
        </p:txBody>
      </p:sp>
      <p:sp>
        <p:nvSpPr>
          <p:cNvPr id="12290" name="AutoShape 2" descr="data:image/jpeg;base64,/9j/4AAQSkZJRgABAQAAAQABAAD/2wCEAAkGBxQTEhQUExQWFhUWFBgXGBgXGBwYFhgWGBYWFxUXFRcYHCggGBolHRcUITEiJSkrLi4uFx8zODMsNygtLisBCgoKDg0OGxAQGywkHyQsLCwsLCwsLCwsLCwsLCwsLCwsLCwsLCwsLCwsLCwsLCwsLCwsLCwsLCwsLCwsLCwsLP/AABEIAMIBBAMBIgACEQEDEQH/xAAbAAABBQEBAAAAAAAAAAAAAAAAAQMEBQYCB//EAEgQAAEDAgIFBgsECgEEAwEAAAEAAhEDIQQxBRJBUWEGInGBkbETMlJTcpKhwdHS8BVCYuEUFiMkM3OCorLxk0NjwtOD4vIl/8QAGQEAAwEBAQAAAAAAAAAAAAAAAAECAwQF/8QALREAAgIBBAECBQMFAQAAAAAAAAECEQMSITFBEwRRFFJhcaEiMuEVgZGx8AX/2gAMAwEAAhEDEQA/APWQu2gpWsToC6nIhROA1dtalAXShs0oSEqWEsJDOUoSwlhIBAlRCUBIAQlhEJACVEIUsYIQmcXimU26z3Bo47TuAFyeASAeQsZp7lNDJLjRpnLzr+A1fF6r8RcLnQHKcltnGswZtNqzBu5x5w6c/KTonUbVCYweLZVbrMdI27CDucDcFPpFAhCEACEIQAIQhAAhCEACEIQAIQhAChCAhAEcNShq6ASwtbEcgIhdQiEWAiEsIhACgIhACVIAhCVCVjBCVClsBEqhaR0nTojnGXESGNu93QN3EwOKyGn+URILahhpypMu5w2a52jsHTCK7Ym6NDpLT4bLaMPdtcf4beseMeAtncZLD6S06XO5hNWpl4R3iN4MAt2QOlQ6r6tezuazYxuX9R+8fZwUvD4MN2dylz6j/kK9ysGj3Pdr1CXOO09w3DgF2dHFpDmEtcMiLFX1HCE5A9KWrhCNhPQVPjfI9S4IOB0y5jh4SWuFhVZY/wBbRmO0cFs9G8ogQBViDlUZdh9Ifd6bjPJY2thgdh+utQ2NqUSTTMDa03aeke8JqbW0hV7HrjTIkXByIyPQlXnuheUJaYadRxzpvuxx26p2Hog8Ctlo3TDKvN8R/kHb6JycPbwCvlWgssEJUiQwQhCABCEIAEIQgAQhCAFCEBCAOIQukQq1AcoSwhOwES5ZqDpbB1KjWinU8HBkm5kboBHesvprBupB2tU1nNZrgFvjguDbEkxE3zzQJmtq6QpN8arTHS8fFRKvKPDNzrN6gXf4heZs0+4gHwf9w+VL9uP2U/7h8iz8sB0z0F/LHCja88RTd7wg8scNvqf8bp7l58dM1fNntH/rSfbFbzbu3/6I8kRUz0D9ccPuqn/4z70ziuVTKjHNpF7HROu5oAaNpEyJysQsGdLVvNu9vypmrpSrF2W4zHcjyQCmSsXygmqKVGS99QB1R13G8E34bT2ZJ6ho6HEmSZuSZJ4kql0RQ1sXScRHPBgZWH5LWuZc2GZ7+hTetWwqjinQjZ7VJwtGTfIXzXWDZzshkfrJZ6pypqhzmilTsSNt4PStscOyJS6GNJaTq1nc0ua2ea0SJHGNvD359YPSNWi/7zmzdpkiJ2Tkfroeo8qKznNBp04LgDnYExvV2cXVl0Np2Jix3xe+5dakmuDGjvFUxIIycJzIUWpS+pKddjKtubT7Dv2XTuPaNbIZD3rlyY63NoyvYqK+CB2KDT06aVZ9GpLmtc3VJzEta4Qek5HtCuy0cFkeUtAjG1XDew8DFNmfYsH+lWi+dj07RnKUNpjW16ucGRrZ5O1yCTnfgpX61M8zV/s+ZeWYfSVeIa1tt2t8ykDSGI8kf3/Mn5YsKaPTDyqZ5qp/Z8yT9ameZqf2fMvNvtDEeSP7/mSjSGI8kdj/AJkeSPsG56TT5VUznTqDqHxUynp2idrh0tPuleVHSOIGbR2O+Zc/a1bc3+75kvLENz2GnpGkcnt67d6fZUByIPQZXl3J2u6s+KkySGtDZu4lovM2ALj1BbvC8nmU3teH1CWmYcQR7GhWmmrDcuEJUiBihCAhACIQhAAhCEACouWOFa/DknxmGWnqMjoPuV8qXlYf3c9PuKa5E+Dz6nggALexd1qWpRqvbYtbIttUvt9iZ0vbCVjwA7XN3KccFqCb2MwNKVyBzx6g+CtND1qlQP1nZOYBzW2BFSdnAKkY2w+tyvuTrOY/+Y32Nd8V1KCvgwcmWX6MfKOW5u7oTeJw/wCzvfnDYPcFOI7k1ix+zHSP/JLLFaRwk7IGiqIFan0nuKsyRJ8XP3qJowftmdf+JUrXHlN+utc0VUTZ8krAHn7Mjl1LCP8AHf6Tu9brR7pfmDY5dI4rCxd3Se9dGP8AaZT5HcG39oz02/5BbSLu6T3rGYIftKfpt/yC2sXd0nvWsTNjVQZfW1O6QPPzGQz6+K5qtsu9IO5+YFvjxWeX9pePkiE8W/XWqrTuHnEPMeT/AIhWrn2zHZ+ai6Yb+2d0DuXM1cTbsgNoRSrEWIZIO4gOWebiqvnHdq1rWfs6w/7Z7nLJNbZa44rSZze5caAc976gc9x5kiTlz2C3ar0YTLnHtVJyZH7V/wDKd/nTK04ZktVFGbZDp4fm1ATMAZ9fwUX9F4K0w4BFSNrR/wCSjhv1KwzRVm0HsWPIzDDw8nNoJHSQQT2LdrFclLYj+k9xW0U1SRS7BCEIGKEICEAIhCEACEIQAqouV7v2IG93wV6s5y1d+zYN7jn/AEqo8ilwZaPqSo2njGEqcS3/ACHwTsj8KeZW1RcsDcyXWA6yYVY+SZ8GKY7JXehsRqUiYmah9jW/FWLtO4fz9H660n2/Q8/S+utbpmVE2k+RMR9BNaQPMb6XueojtP0PP0+xMV9NYdwg12WM2G2CFM91Q4qmS9Ffxm9f+JUhr+I7PzUHQ+OouqgMqtc7VcYG6LlT2g7+5Y6WkaXuP4WsA6Sdh2HhuVUNA0POVL8D8isB0pL7z2JpySoTSbIlLQtFrg4VKkgg5HYZ8lWZey/Pdf8ACd8+SmL7+5EHefZ8FWuQtKHn6h/6j/VPyIxVYOMgnLyTx3hMxxPs+CUg7z7FMpSapjSSOXmxuez8lH0xHhTlkM1IIMZn2fBQtN4+iyrD6oa7VaYg5bMlKi2mNvc7oeLUy/hnJZRjTGR7Cr+lpvDD/rtyi7T8E9+sFDz7fV/JaxVKiJbsr+TkisbZsds6D7lpapOrYdSrBygw/n2+r+S6bygw/n2+r+SsmiTosmXtItqW4wc/akEfhS0NIteP2dWm4cInrEyEgfx9hWOTo0gWvJkxiG5ZbPritusJoB37wzp94W7UdItcsEIQkMUIQEIAq/tynuf2D4pPt6lud2D4rMawStSsrSaf7cp7n9g+K4q8oaTRJD/Vn2ArIYyvUaCQ0v4NgGP6nDvVNh+U7XVDTFN7XXmQBln9+UWhGr0rytoF9J7aOJeabybUyLFpECSJvqnqWe5Scqq+I1RTwr2BpmXBzieoAAdpUaryoY1xBBBHR8y4/W6nx9nzqlkiiaspq9XGOzFUD8LC32gT7VXV9GVbufTqGNrmut1lar9aqe53s+dMYjT9F4h7C4biGnvcjyoKMj4JcmktT9p4bzLfUZ8yT7Tw3mW+oz5k/LEVMy3gUeBWp+08N5lvqM+ZINJ4bzLfUZ8yPLEVMzuCqvpP16Ti10ETANjmOcCFPHKDFeePqU/kV1+mUNTX8A2PQbvjemftXDeYb6jPmT80ULSVv6xYvz59Sn8iQcosX58+pT+RWY0rh/MN9RvzI+1cP5hvqN+ZHnXuGn6FaeUOL8+fUp/Iuv1ixfnz/wAdP5FYfauH8w31G/Ml+1qHmW+o35kfEL3DT9CsPKDF+fPqU/kXdPTeMcYbVc47hTpk9gZKnnStDzLfUZ8ycoadpMMsp6piJa1oMdTkP1C9w0/QiDH6R8qr/wALf/WoOLwOJquL6rKr3GBJpkWGQhrQFoP1q9P2fOnX8oiGh0Pg+/8AqUvOmPSvYyv2PW8zV9R3wXbdCVvM1PUf8Fov1p9P2fOgcqPT9nzqfOh0Z06Fq+Zqeo74IGh63manqO+VaT9aPT9nzpf1nP4/Z8yPPEKM2dDVc/A1PUd8FOwIxVJw5lYtB8VzXlp4XuOpXA5Tu/H7PmS/rO78fs+ZHniFGg0JVDi2qGOaWm7Hgtg8CRzhbOVrKemW/ea4dHO7l5meVLh5Xs+ZK3lafxdjfip8sR/2PVaOOpv8V7Sd0wewqQvJcTyrcIDm5/hb8FodA1MZWgsa6mzyn81pH4WwSeyE1OL4CzdBCawlNzWgOdru2uiJ6hkhUBgvCcQuXPtmO36hZQaNC7+zQs9X0Gm/ckaVpYurIDqbGbg8yfSdq3TXJvQlRlaXlhGociTeRsjpTbtHBWnJjBhtVx/BHa5vwWkJ29NCa7spNJaCfUrvcHNazWdnJNreLG8b1VYvQpZGsRM/duMuKt8bTFSvXsZbUjgZAIgpX4cNYwfice5ZyVt7DXBQ+AhP08GTcKZUoqBp1keC9F22PJURhbobdD/6Gdw7UfoZ3DtVMAdk+sfitTobCNNKmXCTe5Jnx3LTwE6yvODO72hNVKERO1aL9CZ5Peq3SNGCB0/+KieHSrGpWWVXDAYAOj7o9tQLNFq2WKp//wA8egz/ADCyhpJZI1X2CL5DCDxur3p5tRpynsKMNSs/o+KhYXW8M4SdUU5A2Tb2pJbAyfbcewokcewoxNQMAES4gke7tUbAY8PdqOYWmTF84zhVoZNkkvbx7CmsWAQDx9ya0pLXUgCRNSDG0WsVMxFLmt+timUdhpldqLS6SwwGDY78NP2gKi8EtXpNn7gz0aXuRjjaf2BvdGOp0pMBODCO3e0KRg6XO/pPuWSp1anO57rcTv2JQx6ht0aj9Edu9oSjCHh2hUOi6zzXpgudBdGZINirAVXapDfClx1RLiRE3Oq3qzJyKbwi1Fi3Bu3DtC58CmNDOqHENa7Xi4Mk6shhPRmrnwF+tZyx0NOyBh8BrvaJiStTpPkY7Dnxg65I1c3NAk6zcxEEzkoGCoc9nSf8SvUGUB+iuIHOfQJcc3OJZcuJuVpixprcdlTyV0ZS1nPdTaXNjVJElszMTlkFqVmdC49lMuBc3WcBqt1gC4jWMXy23Kdw/KTWYSacVA8jUkElouHAzEECesSt3S2REeC+p1mmYIsYPShZGiaTnVHEEF1QuN3bQDkHQLRltlKpeSCB2ZKrpnVp06hYSKhAADWyJ2u50R0Eow+m9ei+rqODWGCCwax8W7QHXHOHtUqpo+k4Ma6mwtYQWAtBDSMi0fd6kM0ZRFN1IUmCm4y5gaA0m1y0WOQ7AuvSY2RNH6Y8M8saxzSGh0vpwIIBiZzv7Cp3JjSYrl5DHNiPGZqHvumsLo2jSJdTpsYSA0lrQCQAAAY2CAl0M/C4fWDAynOxojKb5JpJDuytx9NtMvqXl3Odf8RaIHQElQyymd+v3tXOLrsqGGukasGD+J9inHt5lPod7XBYSW7NFwiI5iq+U2H1jSAMQ1x9quHNVTyrbLmAAz4O0ekZSggkzO1KJbPOB6DxGa0WFdDKA1v+mLSdr3cLqkdhQASZJk9GY4rb6G0XTq0aZcLhjIItbVByy2q6JsoyLG4z47jwVniWWp+h7gqjS9B1JzqbS8w43AyENIg61s9ivMSLMnyAs5R2KUrLjGN/cm+hT7wVmSxajHPb+itaHNJDWSARsiVny1LLHdfYcWJhafNf0e4quwlP94f/ACvlVzhG81/R7iq/Bj94qfyx3MTjHYTe5ZHDAgSAepIMI0GdUdgU1rbBGqq0E2ZvTVPn0P5o7wrPEU+Y3p9xULTN34c/93aIOY2HJWuIbzG9PuKiUdikyu8GtJj2/uTfRp+5Ueqr/FQcIBIkNZt3QjHHZ/YJcoz2Bp8/qPuWBcILhxO3ivRsC3n9RXn1Vg1nZ+MZ9ZEFsEmSNBs/eKHptHaYVu3AODJJbeBJeBEA5SQFWaEaP0mhE/xWf5hXFOk3UiXWix2WPFVRNjnJ/D/vNOBMAyQRb9kQNmV960Xgrqj0NSAxVIifd/DI3rTFlys8kdioHOFp89vSvSMG8GgGyJ8EJG0c2F59Qbzm+kO9c/az6VeoymSSWE2IAbaOdJ2ATvMjgnjWxTdMucHoFmJexziWuptBBGeYtIuOpaanomnSpvbRaGEtEm58UReeAhZPQtY0qgrGtrMNNrHMmACdXnCDlI6blSeVGkBVoFtNsueQ6SdQwwyyNrhMW48UZJRi99iYvYrtE0yBUaaQltQtJAayYa2HavEau09KRc8nWtFNwdLXa51gWGZgXMu259aVSowDc4lErjXUPG6Up0iA8wTkIz3RNuHWvRpIwJOJxTWDWe4NG9xAHtWXxzmvfrtAc1xsRtEALrlNiDVwpJpkQ4ETAOZAO+4KrtG1AKTBkQ0X32nassj6NcZ3g9MUqAc11OSXTMxbIDLge1aXD44GnTdqAazNaJmJOUxdeaY9k4i+TWgxvMmPrgt9h3RTpfyWe2VKew2TTivwN7fyUHHYZtVwcZEN1ea4REk7WHenA+UutwUtsKRAdoVh2v8AWG3+hWFIFoaGvqABobZwiwiTzM0k8O5E8O5K2OkdajCDrNc4mZJdvAEwBE2C6xNRpYQWfdIF8t2xNTwXFY8022HuRbCkVrKQkCXZiROYJgiY4ntV4Hs8hUjDcekMunuVoehLgbJdNzS10Ni3uKrsLhnCtUeRzSwAG2cN69hU3DeK/o9xUfDjnv8AR+CtcIzLRuS5qiQY2gpQUhK00kWZ52jnhuHbE+DfLr5DWkZ52V8S0MbrCVBxpuzpPeFLxB5jen3FZtclobrGm5pGobjh8VQ0mgZvd7PgrkqnpO677THZe6z5NEaBlVgyYRA4fFZ88m2Ek+Edck+INpnylaVazWiT3Fd0qrXTF46UahUV+C5PsZUY/XcdR7XRqATquDo8ZWjtH0yIGsOzuldAj6CdYR9BLUw0obwmjWtqMqaziWGYgXtGc2V2yozyFXUyFKpqXJjSRNpvZI5kXEZWMiCs1yn0e11Sqb6xLY4GGi3V3rRUhdvpN/yCo+U4PhanNdENvBjxW7cticZbbg1TKBlJu1zja+UE78ulXfhAI26vNG8CQDqk+KYAPEgdKzzrxBGWwyrprTcmm8xk3VI1jn42Q2dqjLor9QMutB1Yp5nxj40A5DOXIVfoI1vBkmkbvMSLgQLSRf4QlUqba5FaJONr6ofUcIaCSTuv+axmK09SfUJaXAgwC6XATmdWYBENiN8mcleYrRdSqfAuexpcI55IjmlsTB50tfkDfgvN9LUTQqvouc1zmOLXFhlsjMAwJg2NswVrD1M57NVQpYtJeY3SNOoD95xkCSSAYMOGsZF9UxfxVLwVfmNG5oFuA28FiRUKl0cU5ttm5WpNvcEmuC4xeGJqnIF4aGzOQkTwEz2K6xGmWCmKUGW0xTJnItEZTJE9CyRxx8kR0pp1bajU1shuLZq8BjXva1lOW6vjOAEG4yDrAxs2rSnBEuBFVotBB5wN8wNYAfWa83o1nRIaenIesbK0wrMQRIY6OkxfIyBEK4zhFfrId9M2WJAoialSQ4kCG3G2DBM7NiY+06Hln1XfBZhz6zPGY8Cc/wDZCdp4lxtLp4g+2JhWpQfBm8kY8s0Y0jQ85/a74JKuOokECpJIIA1XXMW2LO1cafKgAZyQOuYC4OJdqa8kt1olpm8TkMrJNxKjNS4ZdBwBE2gtJkXA1s8srKecdQmPCjKcjlvO4LGv0r+I7rzftUelhzWc6IJEGZAIziCT9QouuNzZK+TfNx9Jod+0aZHuUanjaUuIqAEiMsuPFUmj8G5s6xbf8UxaLWhTDRAGbD1j4LVcGb5J7tJho/js/wCMnucmjpkefZ/xO+ZRxSEZM7RCadSM2bT7QnuSSquk2EN54cQbmC0c5wE3sNm1T6Okqb2geEYIj72Zvl7FkNJ6PqPPii2Qa4QJztIz9wXejtH1Gtiw2mS1Rvq42KrazXmvS86z1gqBpiDMb5ts2Krr4zVJB1bWyb9FMVNMWzn+meyymVdFKy/xek26xGudQSSbgnMACBNzOe4ZKIcWA8DWIEDbAvN7cCRl8FQuxodJnO+XGVwcSM5mI+uhYtWFM2uC020gAychrcN53dCuqTXFxMjULQWwDrTtm8RkvOaWlQ0AXnZZptPH6spB5SVAI8I7gtcemv1Cal0bzXe0OLtUS4BlzF4ABOrtPBSDpSiww6qARsPTGxeV4vTFSoec91iMzIsbEbozUatiSTnMEX33JSlKPSDftnu+jAKoDmB7xnLWOItxAhc8pNHVNWo4036mpJMZQLzuyXkOjuUFWiBqPc3dq2O3bvVjieW2JeC19as5pEEEy0jKCDn1rOeOORLrsqmye0gZNvvi3UVsg1ee6MxVWqeaw6ozdqiARlYC52W3jerk6ZeGuDy2edzy4gDiR4x7AuX1mPWlpfA5QlLhGw0bpBmq4Tk8i9rgCYnO8jqQshoHSRqNqOcQT4Ugkz5LDutnklShgqKsjSjn9EqYio19A0y1rpOvZ5IA12lwA1jzc7mZO1Z7FcnH1XuqurU3F5kkzNoHOhouABNgpuDwR8KXF1QuFTV1S10umQfBzOs0CSImdYEqa6i4iHgGmzxQ2CQ2YBaJLtbV1u0ETN7i1F2kdjxp8lI/k0WgEupgbyKkEQCItlmZ6dxTg5OQNZz6McHvFy7Vk6zTF7K80fg7tcWa7dxsGwHGTqs1nnm5kAXPQetQmCKDnFzXAi20nV1nENMCGQJJFp4U8/2Ilhj1L8mbOgh53Cx/MJKG6BcY1a+GG6H33xMStBQ0SSTNFgBvdjHEQHWgkSSSMiMhcZrocngW85jW5Rm82BHOk24gGLiMlXxWP/mZvHD5jOVNEijrPrVWPIE6jH6ziMr60EC+cFJV001wyiLc0asj0ZyEb/ir+tySY8AEMBEDWaC09bYueJM58E3S5DUxqkvJ3gWvwzhYZMuGbtsmVLsqcJV1opuLJHiuJhojIhxn2SpTOTNR4sKJbmNWo/V6fEueKvKPJug3Jozm4BtaG84GRbPPNOfYdLMAifJlg/siR0ox+pxY/czkoPv/AGUg5J1NraM7ySe+ndJ+q9QGTUY0Zc2B1AagWmbgqQgRIG8k9snpXJwNEm7GxxAHt/NU/Xw+VmVRRn6nJQPgvrOdH4puc85A2WG5S8DoGjS1i14vEkvGyY6Nqsv0GkJIps7B+a6bSbP8NuexozvvGaF6+K4j+S9W1ERuBpm4e2PSTo0PORnoupRpDPVE9At7EOcRab7v9ZI/qT+X8/wLUR/sN34vrqR9hO3P7PyT4quH3iOuJTrqzvKN0n/6T+X8hqRCGhHE/f7PyXTeTrzsf2H4KR4Z2YPQnWYh0Zk9CX9Tl8v5DUjz7lLoN9Ctzg7UdzgSDe0ETGY+CqhQt4jr5HYc79Fo6ivWHPcRBAI4gHsnamKmHbrAhuqQc2ktg5giDG8dZCj45Se6NFkXZ5qzRzyWzbW8XWtJO4xkna+ha4d/DLjB8SHSBmebK3j8A0kS97hMwXFw2EiYtcd6cbgWyXGb7GnUGcmdXM5X3K/i4muvH7nmzsKWZg775hNhgz+uiF6mabIgzkAZMEgX2X2/Vk3+jUZnwbNaMy2XGN5N/wDSn42PSJeSPR5kzAFw5rSegE9OSdboSr5upHon32Xpjao2COiB0HvXbqs7Af8ASh+ul0jN5Poeas0NVi1N5g7vyVho7BV6bw7wLnA2cC2ZG3r61uHuvcx0Z5bly9pOV+kxaeqNqT9ZJ7UgWVrgr8BomtVuynUABu0zBMQdkstMQdu+SpLcNDnNf4AxAIfUh7SCdbWEzMWiMp3wmsTgKZeHGQYHODnA22WSNwrotWxA6Kz4zO8qo54Plv8AwD9RPpIttBcmmsY6Ju8u2ixAi0boFt0pFM0Kamo4GtWdD83VXE+K3LnZIWqmmv3fj+ReWTKxtCnJgNmc4kzl2wPYnGU2DZ8O1IGkzfbxy37Fy24EkjZvv0rztyLbHAwze3Cfdmupi95TL2mbOJ48eglAmJ29BvG2yTQh0uINifeuySLm265CYD4zBEcQLbYG5I+ta1/q0oAdfUMDPLYfh1JA8nZHG565UfwpzH12IZXm2XTu7UcgPBtspO/4BcOnft9vFI9xA2Z8RcD81y15A+v9p0AS4bbDfZJJOZHGNnVvRVfIi3EOv37+lcXBsc9uU370CHDSHXv2XyN0UwSM44wP9Lhx4X9v1l7Umu6cxuH19e9JvoB055kzsjhdck2uL7dnvSA3mDbqHuQHDb15g9djOSQHUgx2ZzbiiBO/q7Ny48Fa05fX1xSVJiDfp+rp0MfJbuErgVBlYd/T9b001ro2X2TfjcLmlBGZuZF875cT9XSoCWQc8+jozj/SUOGd+gnPrOSapU5JiBlw7F0aJGRJnsHtzRQAWb8+n812AbZZZ27s02Wx07NhMTYRb/adpc5uziWmcjw9ymgSF1p4jhc+1NPA3+7P6Ccc0BwaIBOet/pOjC2PPFzMRwzkx1BA6ZAJHTPbxXZaBafZ39qdZTbMG5mxggdU96e/RR+W+eJRYURnao42yGz4rmo8NjYSRwy92faucfiKdJlyAdw4Zj3f6WTxGli6PJzBHQJ6MvatseJy3KUDV1a7WjMScuPGJsgVRAOzZe2/uv8A6WUdipMEkQD1ZWUKtpAzEkxvz6OxbL097FPGqPVNDBuo7Zzz3NQs3yY0gXUidz4y3MZnZC2hhaQtJcFgl1h2KK1xIEn6uhC4kZj7GiW22juXLszwB96EJDOqgt2d6jwkQmJjj8h0nuCHtEZbkISQEbEiJjiu2sGtkNveEqFQBXF+sJMOL9fuSoSYhXsE5D6n8k3HO+t5QhUuQOx7iu6DQWkkXv70IUANO8YDZLPepGIaNciLSPehC16GzlrRrgRsnruZXDs+v3lIhZy4BjuBaDrSPvH3p3BiXX8n4pEJIokVmgPtbPLoS4cXQhT2BIxXjt9B3cmcced/T/4tSIRLhjfA5hhIE3//AEFV490FsWkOytsKEJR5KRndN3ZSJudZ9zc2eIVViGgAQIh1o2eMbIQvRx8ItC1mDWdYZHuCq8Q0a7rbu5CFtDkRseSo/ZO/mHuahCFquC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8" name="Picture 10" descr="http://www.99traveltips.com/wp-content/uploads/2012/05/vacation-travel.jpg"/>
          <p:cNvPicPr>
            <a:picLocks noChangeAspect="1" noChangeArrowheads="1"/>
          </p:cNvPicPr>
          <p:nvPr/>
        </p:nvPicPr>
        <p:blipFill>
          <a:blip r:embed="rId3" cstate="print"/>
          <a:srcRect/>
          <a:stretch>
            <a:fillRect/>
          </a:stretch>
        </p:blipFill>
        <p:spPr bwMode="auto">
          <a:xfrm>
            <a:off x="3886200" y="4926963"/>
            <a:ext cx="2590800" cy="1721803"/>
          </a:xfrm>
          <a:prstGeom prst="rect">
            <a:avLst/>
          </a:prstGeom>
          <a:noFill/>
        </p:spPr>
      </p:pic>
      <p:pic>
        <p:nvPicPr>
          <p:cNvPr id="12294" name="Picture 6" descr="http://www.bubblews.com/assets/images/news/1745632162_1357207917.jpg"/>
          <p:cNvPicPr>
            <a:picLocks noChangeAspect="1" noChangeArrowheads="1"/>
          </p:cNvPicPr>
          <p:nvPr/>
        </p:nvPicPr>
        <p:blipFill>
          <a:blip r:embed="rId4" cstate="print"/>
          <a:srcRect/>
          <a:stretch>
            <a:fillRect/>
          </a:stretch>
        </p:blipFill>
        <p:spPr bwMode="auto">
          <a:xfrm>
            <a:off x="5867400" y="3466020"/>
            <a:ext cx="2514406" cy="1867980"/>
          </a:xfrm>
          <a:prstGeom prst="rect">
            <a:avLst/>
          </a:prstGeom>
          <a:noFill/>
        </p:spPr>
      </p:pic>
      <p:sp>
        <p:nvSpPr>
          <p:cNvPr id="10" name="TextBox 9"/>
          <p:cNvSpPr txBox="1"/>
          <p:nvPr/>
        </p:nvSpPr>
        <p:spPr>
          <a:xfrm>
            <a:off x="2819400" y="1600200"/>
            <a:ext cx="5867400" cy="1107996"/>
          </a:xfrm>
          <a:prstGeom prst="rect">
            <a:avLst/>
          </a:prstGeom>
          <a:noFill/>
        </p:spPr>
        <p:txBody>
          <a:bodyPr wrap="square" rtlCol="0">
            <a:spAutoFit/>
          </a:bodyPr>
          <a:lstStyle/>
          <a:p>
            <a:pPr>
              <a:buFont typeface="Arial" pitchFamily="34" charset="0"/>
              <a:buChar char="•"/>
            </a:pPr>
            <a:r>
              <a:rPr lang="en-US" sz="2400" b="1" dirty="0" smtClean="0"/>
              <a:t> “Checking” </a:t>
            </a:r>
            <a:r>
              <a:rPr lang="en-US" sz="2400" dirty="0" smtClean="0"/>
              <a:t>is the money you use to buy everyday items and pay your regular bills.</a:t>
            </a:r>
          </a:p>
          <a:p>
            <a:endParaRPr lang="en-US" dirty="0"/>
          </a:p>
        </p:txBody>
      </p:sp>
      <p:pic>
        <p:nvPicPr>
          <p:cNvPr id="12296" name="Picture 8" descr="http://autoworld.files.wordpress.com/2009/04/gmc-terrain-suv-2010-img_11.jpg"/>
          <p:cNvPicPr>
            <a:picLocks noChangeAspect="1" noChangeArrowheads="1"/>
          </p:cNvPicPr>
          <p:nvPr/>
        </p:nvPicPr>
        <p:blipFill>
          <a:blip r:embed="rId5" cstate="print"/>
          <a:srcRect l="11054" t="12214" r="11572" b="8397"/>
          <a:stretch>
            <a:fillRect/>
          </a:stretch>
        </p:blipFill>
        <p:spPr bwMode="auto">
          <a:xfrm>
            <a:off x="6400800" y="5105400"/>
            <a:ext cx="2209800" cy="153896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a:t>
            </a:r>
            <a:r>
              <a:rPr lang="en-US" b="1" u="sng" dirty="0" smtClean="0"/>
              <a:t>balance</a:t>
            </a:r>
            <a:r>
              <a:rPr lang="en-US" b="1" dirty="0" smtClean="0"/>
              <a:t>?</a:t>
            </a:r>
            <a:endParaRPr lang="en-US" b="1" dirty="0"/>
          </a:p>
        </p:txBody>
      </p:sp>
      <p:sp>
        <p:nvSpPr>
          <p:cNvPr id="3" name="Content Placeholder 2"/>
          <p:cNvSpPr>
            <a:spLocks noGrp="1"/>
          </p:cNvSpPr>
          <p:nvPr>
            <p:ph idx="1"/>
          </p:nvPr>
        </p:nvSpPr>
        <p:spPr/>
        <p:txBody>
          <a:bodyPr/>
          <a:lstStyle/>
          <a:p>
            <a:pPr algn="ctr">
              <a:buNone/>
            </a:pPr>
            <a:r>
              <a:rPr lang="en-US" dirty="0" smtClean="0"/>
              <a:t>Your “</a:t>
            </a:r>
            <a:r>
              <a:rPr lang="en-US" b="1" dirty="0" smtClean="0"/>
              <a:t>balance</a:t>
            </a:r>
            <a:r>
              <a:rPr lang="en-US" dirty="0" smtClean="0"/>
              <a:t>” is how much money is available in your bank account.  </a:t>
            </a:r>
          </a:p>
          <a:p>
            <a:pPr algn="ctr">
              <a:buNone/>
            </a:pPr>
            <a:endParaRPr lang="en-US" dirty="0"/>
          </a:p>
          <a:p>
            <a:pPr algn="ctr">
              <a:buNone/>
            </a:pPr>
            <a:r>
              <a:rPr lang="en-US" dirty="0" smtClean="0"/>
              <a:t>After you write a check or use your debit card, subtract the amount you spent from what you had in your account.  The new amount is your available </a:t>
            </a:r>
            <a:r>
              <a:rPr lang="en-US" b="1" dirty="0" smtClean="0"/>
              <a:t>balance</a:t>
            </a:r>
            <a:r>
              <a:rPr lang="en-US" dirty="0" smtClean="0"/>
              <a:t>.</a:t>
            </a:r>
            <a:endParaRPr lang="en-US" dirty="0"/>
          </a:p>
        </p:txBody>
      </p:sp>
      <p:sp>
        <p:nvSpPr>
          <p:cNvPr id="4" name="TextBox 3"/>
          <p:cNvSpPr txBox="1"/>
          <p:nvPr/>
        </p:nvSpPr>
        <p:spPr>
          <a:xfrm>
            <a:off x="2590800" y="5562600"/>
            <a:ext cx="4724400" cy="523220"/>
          </a:xfrm>
          <a:prstGeom prst="rect">
            <a:avLst/>
          </a:prstGeom>
          <a:noFill/>
        </p:spPr>
        <p:txBody>
          <a:bodyPr wrap="square" rtlCol="0">
            <a:spAutoFit/>
          </a:bodyPr>
          <a:lstStyle/>
          <a:p>
            <a:r>
              <a:rPr lang="en-US" sz="2800" b="1" dirty="0" smtClean="0">
                <a:solidFill>
                  <a:srgbClr val="FF0000"/>
                </a:solidFill>
              </a:rPr>
              <a:t>$400 - $150 = $250 balance</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Open a Bank Account</a:t>
            </a:r>
            <a:endParaRPr lang="en-US" b="1" dirty="0"/>
          </a:p>
        </p:txBody>
      </p:sp>
      <p:sp>
        <p:nvSpPr>
          <p:cNvPr id="3" name="Content Placeholder 2"/>
          <p:cNvSpPr>
            <a:spLocks noGrp="1"/>
          </p:cNvSpPr>
          <p:nvPr>
            <p:ph idx="1"/>
          </p:nvPr>
        </p:nvSpPr>
        <p:spPr/>
        <p:txBody>
          <a:bodyPr/>
          <a:lstStyle/>
          <a:p>
            <a:r>
              <a:rPr lang="en-US" b="1" dirty="0" smtClean="0"/>
              <a:t>What do I need?</a:t>
            </a:r>
          </a:p>
          <a:p>
            <a:pPr lvl="1"/>
            <a:r>
              <a:rPr lang="en-US" dirty="0" smtClean="0"/>
              <a:t>Photo ID</a:t>
            </a:r>
          </a:p>
          <a:p>
            <a:pPr lvl="1"/>
            <a:r>
              <a:rPr lang="en-US" dirty="0" smtClean="0"/>
              <a:t>Social Security Card</a:t>
            </a:r>
          </a:p>
          <a:p>
            <a:pPr lvl="1"/>
            <a:r>
              <a:rPr lang="en-US" dirty="0" smtClean="0"/>
              <a:t>Money to deposit</a:t>
            </a:r>
          </a:p>
          <a:p>
            <a:pPr lvl="1">
              <a:buNone/>
            </a:pPr>
            <a:endParaRPr lang="en-US" dirty="0" smtClean="0"/>
          </a:p>
          <a:p>
            <a:r>
              <a:rPr lang="en-US" b="1" dirty="0" smtClean="0"/>
              <a:t>How do I choose a bank?</a:t>
            </a:r>
          </a:p>
          <a:p>
            <a:pPr lvl="1"/>
            <a:r>
              <a:rPr lang="en-US" dirty="0" smtClean="0"/>
              <a:t>Choose one that is close to your home</a:t>
            </a:r>
          </a:p>
          <a:p>
            <a:pPr lvl="1"/>
            <a:r>
              <a:rPr lang="en-US" dirty="0" smtClean="0"/>
              <a:t>Choose one that has limited fees</a:t>
            </a:r>
          </a:p>
        </p:txBody>
      </p:sp>
      <p:pic>
        <p:nvPicPr>
          <p:cNvPr id="13314" name="Picture 2" descr="http://www.dmv.ne.gov/dvr/images/sample_id_09.jpg"/>
          <p:cNvPicPr>
            <a:picLocks noChangeAspect="1" noChangeArrowheads="1"/>
          </p:cNvPicPr>
          <p:nvPr/>
        </p:nvPicPr>
        <p:blipFill>
          <a:blip r:embed="rId2" cstate="print"/>
          <a:srcRect/>
          <a:stretch>
            <a:fillRect/>
          </a:stretch>
        </p:blipFill>
        <p:spPr bwMode="auto">
          <a:xfrm rot="21045390">
            <a:off x="4212566" y="1616217"/>
            <a:ext cx="2209800" cy="1395923"/>
          </a:xfrm>
          <a:prstGeom prst="rect">
            <a:avLst/>
          </a:prstGeom>
          <a:noFill/>
        </p:spPr>
      </p:pic>
      <p:pic>
        <p:nvPicPr>
          <p:cNvPr id="13316" name="Picture 4" descr="http://www.whoi.edu/cms/images/sample-social-security-number-card_51802.gif"/>
          <p:cNvPicPr>
            <a:picLocks noChangeAspect="1" noChangeArrowheads="1"/>
          </p:cNvPicPr>
          <p:nvPr/>
        </p:nvPicPr>
        <p:blipFill>
          <a:blip r:embed="rId3" cstate="print"/>
          <a:srcRect/>
          <a:stretch>
            <a:fillRect/>
          </a:stretch>
        </p:blipFill>
        <p:spPr bwMode="auto">
          <a:xfrm rot="601527">
            <a:off x="6427118" y="2009504"/>
            <a:ext cx="2284902" cy="1378196"/>
          </a:xfrm>
          <a:prstGeom prst="rect">
            <a:avLst/>
          </a:prstGeom>
          <a:noFill/>
        </p:spPr>
      </p:pic>
      <p:pic>
        <p:nvPicPr>
          <p:cNvPr id="13318" name="Picture 6" descr="http://upload.wikimedia.org/wikipedia/commons/e/ed/HundredDollarBill.jpg"/>
          <p:cNvPicPr>
            <a:picLocks noChangeAspect="1" noChangeArrowheads="1"/>
          </p:cNvPicPr>
          <p:nvPr/>
        </p:nvPicPr>
        <p:blipFill>
          <a:blip r:embed="rId4" cstate="print"/>
          <a:srcRect/>
          <a:stretch>
            <a:fillRect/>
          </a:stretch>
        </p:blipFill>
        <p:spPr bwMode="auto">
          <a:xfrm rot="277565">
            <a:off x="4842307" y="3230629"/>
            <a:ext cx="2685353" cy="114270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Bank Fees</a:t>
            </a:r>
            <a:endParaRPr lang="en-US" b="1" dirty="0"/>
          </a:p>
        </p:txBody>
      </p:sp>
      <p:sp>
        <p:nvSpPr>
          <p:cNvPr id="3" name="Content Placeholder 2"/>
          <p:cNvSpPr>
            <a:spLocks noGrp="1"/>
          </p:cNvSpPr>
          <p:nvPr>
            <p:ph idx="1"/>
          </p:nvPr>
        </p:nvSpPr>
        <p:spPr>
          <a:xfrm>
            <a:off x="457200" y="1219200"/>
            <a:ext cx="8229600" cy="5257800"/>
          </a:xfrm>
        </p:spPr>
        <p:txBody>
          <a:bodyPr>
            <a:normAutofit/>
          </a:bodyPr>
          <a:lstStyle/>
          <a:p>
            <a:pPr algn="ctr">
              <a:buNone/>
            </a:pPr>
            <a:r>
              <a:rPr lang="en-US" sz="2800" dirty="0" smtClean="0"/>
              <a:t>Banks may charge </a:t>
            </a:r>
            <a:r>
              <a:rPr lang="en-US" sz="2800" b="1" dirty="0" smtClean="0"/>
              <a:t>fees</a:t>
            </a:r>
            <a:r>
              <a:rPr lang="en-US" sz="2800" dirty="0" smtClean="0"/>
              <a:t> for different things, and the amounts they charge could be also be different.  </a:t>
            </a:r>
          </a:p>
          <a:p>
            <a:pPr algn="ctr">
              <a:buNone/>
            </a:pPr>
            <a:r>
              <a:rPr lang="en-US" sz="2800" dirty="0" smtClean="0"/>
              <a:t>It is important to </a:t>
            </a:r>
            <a:r>
              <a:rPr lang="en-US" sz="2800" b="1" dirty="0" smtClean="0"/>
              <a:t>compare fees </a:t>
            </a:r>
            <a:r>
              <a:rPr lang="en-US" sz="2800" dirty="0" smtClean="0"/>
              <a:t>between banks so you get the best deal for your needs.</a:t>
            </a:r>
            <a:endParaRPr lang="en-US" sz="2800" u="sng" dirty="0" smtClean="0">
              <a:solidFill>
                <a:srgbClr val="FF0000"/>
              </a:solidFill>
            </a:endParaRPr>
          </a:p>
          <a:p>
            <a:pPr algn="ctr">
              <a:lnSpc>
                <a:spcPct val="150000"/>
              </a:lnSpc>
              <a:buNone/>
            </a:pPr>
            <a:r>
              <a:rPr lang="en-US" sz="2800" u="sng" dirty="0" smtClean="0">
                <a:solidFill>
                  <a:srgbClr val="002060"/>
                </a:solidFill>
              </a:rPr>
              <a:t>Possible Fees:</a:t>
            </a:r>
            <a:endParaRPr lang="en-US" sz="2800" u="sng" dirty="0">
              <a:solidFill>
                <a:srgbClr val="002060"/>
              </a:solidFill>
            </a:endParaRPr>
          </a:p>
        </p:txBody>
      </p:sp>
      <p:sp>
        <p:nvSpPr>
          <p:cNvPr id="4" name="TextBox 3"/>
          <p:cNvSpPr txBox="1"/>
          <p:nvPr/>
        </p:nvSpPr>
        <p:spPr>
          <a:xfrm>
            <a:off x="914400" y="3581400"/>
            <a:ext cx="4114800" cy="4062651"/>
          </a:xfrm>
          <a:prstGeom prst="rect">
            <a:avLst/>
          </a:prstGeom>
          <a:noFill/>
        </p:spPr>
        <p:txBody>
          <a:bodyPr wrap="square" rtlCol="0">
            <a:spAutoFit/>
          </a:bodyPr>
          <a:lstStyle/>
          <a:p>
            <a:pPr>
              <a:lnSpc>
                <a:spcPct val="150000"/>
              </a:lnSpc>
              <a:buFont typeface="Arial" pitchFamily="34" charset="0"/>
              <a:buChar char="•"/>
            </a:pPr>
            <a:r>
              <a:rPr lang="en-US" sz="2400" dirty="0" smtClean="0">
                <a:solidFill>
                  <a:srgbClr val="002060"/>
                </a:solidFill>
              </a:rPr>
              <a:t> Monthly / Annual</a:t>
            </a:r>
          </a:p>
          <a:p>
            <a:pPr>
              <a:lnSpc>
                <a:spcPct val="150000"/>
              </a:lnSpc>
              <a:buFont typeface="Arial" pitchFamily="34" charset="0"/>
              <a:buChar char="•"/>
            </a:pPr>
            <a:r>
              <a:rPr lang="en-US" sz="2400" dirty="0" smtClean="0">
                <a:solidFill>
                  <a:srgbClr val="002060"/>
                </a:solidFill>
              </a:rPr>
              <a:t> Overdraft / Insufficient Funds</a:t>
            </a:r>
          </a:p>
          <a:p>
            <a:r>
              <a:rPr lang="en-US" sz="1600" dirty="0" smtClean="0">
                <a:solidFill>
                  <a:srgbClr val="002060"/>
                </a:solidFill>
              </a:rPr>
              <a:t>(explained in separate slide)</a:t>
            </a:r>
            <a:endParaRPr lang="en-US" sz="2400" dirty="0" smtClean="0">
              <a:solidFill>
                <a:srgbClr val="002060"/>
              </a:solidFill>
            </a:endParaRPr>
          </a:p>
          <a:p>
            <a:pPr>
              <a:lnSpc>
                <a:spcPct val="150000"/>
              </a:lnSpc>
              <a:buFont typeface="Arial" pitchFamily="34" charset="0"/>
              <a:buChar char="•"/>
            </a:pPr>
            <a:r>
              <a:rPr lang="en-US" sz="2400" dirty="0" smtClean="0">
                <a:solidFill>
                  <a:srgbClr val="002060"/>
                </a:solidFill>
              </a:rPr>
              <a:t> ATM</a:t>
            </a:r>
          </a:p>
          <a:p>
            <a:r>
              <a:rPr lang="en-US" sz="1600" dirty="0" smtClean="0">
                <a:solidFill>
                  <a:srgbClr val="002060"/>
                </a:solidFill>
              </a:rPr>
              <a:t>(explained in separate slide)</a:t>
            </a:r>
          </a:p>
          <a:p>
            <a:pPr>
              <a:lnSpc>
                <a:spcPct val="150000"/>
              </a:lnSpc>
              <a:buFont typeface="Arial" pitchFamily="34" charset="0"/>
              <a:buChar char="•"/>
            </a:pPr>
            <a:r>
              <a:rPr lang="en-US" sz="2400" dirty="0" smtClean="0">
                <a:solidFill>
                  <a:srgbClr val="002060"/>
                </a:solidFill>
              </a:rPr>
              <a:t> Minimum Balance</a:t>
            </a:r>
          </a:p>
          <a:p>
            <a:endParaRPr lang="en-US" sz="1600" dirty="0" smtClean="0">
              <a:solidFill>
                <a:srgbClr val="FF0000"/>
              </a:solidFill>
            </a:endParaRPr>
          </a:p>
          <a:p>
            <a:endParaRPr lang="en-US" sz="2400" dirty="0" smtClean="0">
              <a:solidFill>
                <a:srgbClr val="FF0000"/>
              </a:solidFill>
            </a:endParaRPr>
          </a:p>
          <a:p>
            <a:endParaRPr lang="en-US" sz="2400" dirty="0" smtClean="0">
              <a:solidFill>
                <a:srgbClr val="FF0000"/>
              </a:solidFill>
            </a:endParaRPr>
          </a:p>
          <a:p>
            <a:endParaRPr lang="en-US" dirty="0"/>
          </a:p>
        </p:txBody>
      </p:sp>
      <p:sp>
        <p:nvSpPr>
          <p:cNvPr id="5" name="TextBox 4"/>
          <p:cNvSpPr txBox="1"/>
          <p:nvPr/>
        </p:nvSpPr>
        <p:spPr>
          <a:xfrm>
            <a:off x="5486400" y="3733800"/>
            <a:ext cx="2895600" cy="2923877"/>
          </a:xfrm>
          <a:prstGeom prst="rect">
            <a:avLst/>
          </a:prstGeom>
          <a:noFill/>
        </p:spPr>
        <p:txBody>
          <a:bodyPr wrap="square" rtlCol="0">
            <a:spAutoFit/>
          </a:bodyPr>
          <a:lstStyle/>
          <a:p>
            <a:pPr>
              <a:buFont typeface="Arial" pitchFamily="34" charset="0"/>
              <a:buChar char="•"/>
            </a:pPr>
            <a:r>
              <a:rPr lang="en-US" sz="2400" dirty="0" smtClean="0">
                <a:solidFill>
                  <a:srgbClr val="002060"/>
                </a:solidFill>
              </a:rPr>
              <a:t>Returned Deposit    </a:t>
            </a:r>
            <a:r>
              <a:rPr lang="en-US" sz="1600" dirty="0" smtClean="0">
                <a:solidFill>
                  <a:srgbClr val="002060"/>
                </a:solidFill>
              </a:rPr>
              <a:t>(if you cash a check from someone else and they don’t have enough money to cover it.)</a:t>
            </a:r>
          </a:p>
          <a:p>
            <a:endParaRPr lang="en-US" sz="2400" dirty="0" smtClean="0">
              <a:solidFill>
                <a:srgbClr val="002060"/>
              </a:solidFill>
            </a:endParaRPr>
          </a:p>
          <a:p>
            <a:pPr>
              <a:buFont typeface="Arial" pitchFamily="34" charset="0"/>
              <a:buChar char="•"/>
            </a:pPr>
            <a:r>
              <a:rPr lang="en-US" sz="2400" dirty="0" smtClean="0">
                <a:solidFill>
                  <a:srgbClr val="002060"/>
                </a:solidFill>
              </a:rPr>
              <a:t> Transaction</a:t>
            </a:r>
            <a:r>
              <a:rPr lang="en-US" sz="1600" dirty="0" smtClean="0">
                <a:solidFill>
                  <a:srgbClr val="002060"/>
                </a:solidFill>
              </a:rPr>
              <a:t>           (charge for deposits, withdrawals, transfers)</a:t>
            </a:r>
          </a:p>
          <a:p>
            <a:endParaRPr lang="en-US" sz="1600" dirty="0" smtClean="0">
              <a:solidFill>
                <a:srgbClr val="FF0000"/>
              </a:solidFill>
            </a:endParaRPr>
          </a:p>
          <a:p>
            <a:endParaRPr lang="en-US" sz="1600" dirty="0" smtClean="0">
              <a:solidFill>
                <a:srgbClr val="FF0000"/>
              </a:solidFill>
            </a:endParaRPr>
          </a:p>
        </p:txBody>
      </p:sp>
      <p:pic>
        <p:nvPicPr>
          <p:cNvPr id="11266" name="Picture 2" descr="http://www.milfordpubliclibrary.org/wp-content/uploads/2011/05/dollar-sign.jpg"/>
          <p:cNvPicPr>
            <a:picLocks noChangeAspect="1" noChangeArrowheads="1"/>
          </p:cNvPicPr>
          <p:nvPr/>
        </p:nvPicPr>
        <p:blipFill>
          <a:blip r:embed="rId2" cstate="print"/>
          <a:srcRect/>
          <a:stretch>
            <a:fillRect/>
          </a:stretch>
        </p:blipFill>
        <p:spPr bwMode="auto">
          <a:xfrm>
            <a:off x="7239000" y="2667000"/>
            <a:ext cx="685800" cy="923012"/>
          </a:xfrm>
          <a:prstGeom prst="rect">
            <a:avLst/>
          </a:prstGeom>
          <a:noFill/>
        </p:spPr>
      </p:pic>
      <p:pic>
        <p:nvPicPr>
          <p:cNvPr id="7" name="Picture 2" descr="http://www.milfordpubliclibrary.org/wp-content/uploads/2011/05/dollar-sign.jpg"/>
          <p:cNvPicPr>
            <a:picLocks noChangeAspect="1" noChangeArrowheads="1"/>
          </p:cNvPicPr>
          <p:nvPr/>
        </p:nvPicPr>
        <p:blipFill>
          <a:blip r:embed="rId2" cstate="print"/>
          <a:srcRect/>
          <a:stretch>
            <a:fillRect/>
          </a:stretch>
        </p:blipFill>
        <p:spPr bwMode="auto">
          <a:xfrm rot="20232617">
            <a:off x="1447395" y="2687594"/>
            <a:ext cx="685800" cy="923012"/>
          </a:xfrm>
          <a:prstGeom prst="rect">
            <a:avLst/>
          </a:prstGeom>
          <a:noFill/>
        </p:spPr>
      </p:pic>
      <p:pic>
        <p:nvPicPr>
          <p:cNvPr id="8" name="Picture 2" descr="http://www.milfordpubliclibrary.org/wp-content/uploads/2011/05/dollar-sign.jpg"/>
          <p:cNvPicPr>
            <a:picLocks noChangeAspect="1" noChangeArrowheads="1"/>
          </p:cNvPicPr>
          <p:nvPr/>
        </p:nvPicPr>
        <p:blipFill>
          <a:blip r:embed="rId3" cstate="print"/>
          <a:srcRect/>
          <a:stretch>
            <a:fillRect/>
          </a:stretch>
        </p:blipFill>
        <p:spPr bwMode="auto">
          <a:xfrm rot="20232617">
            <a:off x="625944" y="2954534"/>
            <a:ext cx="417560" cy="561990"/>
          </a:xfrm>
          <a:prstGeom prst="rect">
            <a:avLst/>
          </a:prstGeom>
          <a:noFill/>
        </p:spPr>
      </p:pic>
      <p:pic>
        <p:nvPicPr>
          <p:cNvPr id="9" name="Picture 2" descr="http://www.milfordpubliclibrary.org/wp-content/uploads/2011/05/dollar-sign.jpg"/>
          <p:cNvPicPr>
            <a:picLocks noChangeAspect="1" noChangeArrowheads="1"/>
          </p:cNvPicPr>
          <p:nvPr/>
        </p:nvPicPr>
        <p:blipFill>
          <a:blip r:embed="rId4" cstate="print"/>
          <a:srcRect/>
          <a:stretch>
            <a:fillRect/>
          </a:stretch>
        </p:blipFill>
        <p:spPr bwMode="auto">
          <a:xfrm rot="882471">
            <a:off x="8272265" y="3026767"/>
            <a:ext cx="466088" cy="627304"/>
          </a:xfrm>
          <a:prstGeom prst="rect">
            <a:avLst/>
          </a:prstGeom>
          <a:noFill/>
        </p:spPr>
      </p:pic>
      <p:pic>
        <p:nvPicPr>
          <p:cNvPr id="12" name="Picture 2" descr="http://www.milfordpubliclibrary.org/wp-content/uploads/2011/05/dollar-sign.jpg"/>
          <p:cNvPicPr>
            <a:picLocks noChangeAspect="1" noChangeArrowheads="1"/>
          </p:cNvPicPr>
          <p:nvPr/>
        </p:nvPicPr>
        <p:blipFill>
          <a:blip r:embed="rId2" cstate="print"/>
          <a:srcRect/>
          <a:stretch>
            <a:fillRect/>
          </a:stretch>
        </p:blipFill>
        <p:spPr bwMode="auto">
          <a:xfrm rot="19406794">
            <a:off x="2112413" y="342044"/>
            <a:ext cx="685800" cy="923012"/>
          </a:xfrm>
          <a:prstGeom prst="rect">
            <a:avLst/>
          </a:prstGeom>
          <a:noFill/>
        </p:spPr>
      </p:pic>
      <p:pic>
        <p:nvPicPr>
          <p:cNvPr id="13" name="Picture 2" descr="http://www.milfordpubliclibrary.org/wp-content/uploads/2011/05/dollar-sign.jpg"/>
          <p:cNvPicPr>
            <a:picLocks noChangeAspect="1" noChangeArrowheads="1"/>
          </p:cNvPicPr>
          <p:nvPr/>
        </p:nvPicPr>
        <p:blipFill>
          <a:blip r:embed="rId2" cstate="print"/>
          <a:srcRect/>
          <a:stretch>
            <a:fillRect/>
          </a:stretch>
        </p:blipFill>
        <p:spPr bwMode="auto">
          <a:xfrm rot="359670">
            <a:off x="6142322" y="338087"/>
            <a:ext cx="685800" cy="923012"/>
          </a:xfrm>
          <a:prstGeom prst="rect">
            <a:avLst/>
          </a:prstGeom>
          <a:noFill/>
        </p:spPr>
      </p:pic>
      <p:pic>
        <p:nvPicPr>
          <p:cNvPr id="14" name="Picture 2" descr="http://www.milfordpubliclibrary.org/wp-content/uploads/2011/05/dollar-sign.jpg"/>
          <p:cNvPicPr>
            <a:picLocks noChangeAspect="1" noChangeArrowheads="1"/>
          </p:cNvPicPr>
          <p:nvPr/>
        </p:nvPicPr>
        <p:blipFill>
          <a:blip r:embed="rId5" cstate="print"/>
          <a:srcRect/>
          <a:stretch>
            <a:fillRect/>
          </a:stretch>
        </p:blipFill>
        <p:spPr bwMode="auto">
          <a:xfrm rot="20510853">
            <a:off x="4051313" y="5016112"/>
            <a:ext cx="997835" cy="134297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an </a:t>
            </a:r>
            <a:r>
              <a:rPr lang="en-US" b="1" u="sng" dirty="0" smtClean="0"/>
              <a:t>Overdraft</a:t>
            </a:r>
            <a:r>
              <a:rPr lang="en-US" b="1" dirty="0" smtClean="0"/>
              <a:t>?</a:t>
            </a:r>
            <a:endParaRPr lang="en-US" b="1" dirty="0"/>
          </a:p>
        </p:txBody>
      </p:sp>
      <p:sp>
        <p:nvSpPr>
          <p:cNvPr id="3" name="Content Placeholder 2"/>
          <p:cNvSpPr>
            <a:spLocks noGrp="1"/>
          </p:cNvSpPr>
          <p:nvPr>
            <p:ph idx="1"/>
          </p:nvPr>
        </p:nvSpPr>
        <p:spPr>
          <a:xfrm>
            <a:off x="304800" y="1600200"/>
            <a:ext cx="8534400" cy="4525963"/>
          </a:xfrm>
        </p:spPr>
        <p:txBody>
          <a:bodyPr>
            <a:normAutofit lnSpcReduction="10000"/>
          </a:bodyPr>
          <a:lstStyle/>
          <a:p>
            <a:pPr algn="ctr">
              <a:buNone/>
            </a:pPr>
            <a:r>
              <a:rPr lang="en-US" sz="2600" dirty="0" smtClean="0"/>
              <a:t>“</a:t>
            </a:r>
            <a:r>
              <a:rPr lang="en-US" sz="2600" b="1" dirty="0" smtClean="0"/>
              <a:t>Overdraft</a:t>
            </a:r>
            <a:r>
              <a:rPr lang="en-US" sz="2600" dirty="0" smtClean="0"/>
              <a:t>” is when you use your card (or write a check) when there is not enough money in your bank account to cover the cost, so the bank pays the remainder and then charges you a fee for that service. </a:t>
            </a:r>
          </a:p>
          <a:p>
            <a:pPr algn="ctr">
              <a:buNone/>
            </a:pPr>
            <a:r>
              <a:rPr lang="en-US" sz="2600" dirty="0" smtClean="0"/>
              <a:t> </a:t>
            </a:r>
          </a:p>
          <a:p>
            <a:pPr algn="ctr">
              <a:buNone/>
            </a:pPr>
            <a:r>
              <a:rPr lang="en-US" sz="2600" b="1" dirty="0" smtClean="0">
                <a:solidFill>
                  <a:srgbClr val="FF0000"/>
                </a:solidFill>
              </a:rPr>
              <a:t>The bank will charge you a fee EVERY SINGLE TIME you overdraft!</a:t>
            </a:r>
          </a:p>
          <a:p>
            <a:pPr algn="ctr">
              <a:buNone/>
            </a:pPr>
            <a:endParaRPr lang="en-US" sz="2600" b="1" dirty="0" smtClean="0">
              <a:solidFill>
                <a:srgbClr val="FF0000"/>
              </a:solidFill>
            </a:endParaRPr>
          </a:p>
          <a:p>
            <a:pPr algn="ctr">
              <a:buNone/>
            </a:pPr>
            <a:r>
              <a:rPr lang="en-US" sz="2600" b="1" dirty="0" smtClean="0"/>
              <a:t>Please note: </a:t>
            </a:r>
            <a:r>
              <a:rPr lang="en-US" sz="2600" dirty="0" smtClean="0"/>
              <a:t>Your debit card can still work even if there is no money in your bank account.  It is up to you to keep track of how much money you have in your account.</a:t>
            </a:r>
          </a:p>
          <a:p>
            <a:pPr algn="ctr">
              <a:buNone/>
            </a:pPr>
            <a:endParaRPr lang="en-US" sz="2600" b="1"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avoid an overdraft?</a:t>
            </a:r>
            <a:endParaRPr lang="en-US" dirty="0"/>
          </a:p>
        </p:txBody>
      </p:sp>
      <p:sp>
        <p:nvSpPr>
          <p:cNvPr id="3" name="Content Placeholder 2"/>
          <p:cNvSpPr>
            <a:spLocks noGrp="1"/>
          </p:cNvSpPr>
          <p:nvPr>
            <p:ph sz="half" idx="1"/>
          </p:nvPr>
        </p:nvSpPr>
        <p:spPr>
          <a:xfrm>
            <a:off x="4724400" y="1371600"/>
            <a:ext cx="4114800" cy="4953000"/>
          </a:xfrm>
          <a:ln w="12700">
            <a:solidFill>
              <a:schemeClr val="accent3">
                <a:lumMod val="75000"/>
              </a:schemeClr>
            </a:solidFill>
          </a:ln>
        </p:spPr>
        <p:txBody>
          <a:bodyPr>
            <a:normAutofit/>
          </a:bodyPr>
          <a:lstStyle/>
          <a:p>
            <a:pPr algn="ctr">
              <a:buNone/>
            </a:pPr>
            <a:r>
              <a:rPr lang="en-US" sz="2100" dirty="0" smtClean="0"/>
              <a:t>Keep a notebook and write down every time you use your card or write a check.  Do the math and make sure there is enough money left in your account before you spend again.</a:t>
            </a:r>
            <a:endParaRPr lang="en-US" sz="2100" b="1" dirty="0" smtClean="0">
              <a:solidFill>
                <a:srgbClr val="002060"/>
              </a:solidFill>
            </a:endParaRPr>
          </a:p>
          <a:p>
            <a:pPr algn="ctr">
              <a:buNone/>
            </a:pPr>
            <a:r>
              <a:rPr lang="en-US" sz="2100" b="1" dirty="0" smtClean="0">
                <a:solidFill>
                  <a:srgbClr val="002060"/>
                </a:solidFill>
              </a:rPr>
              <a:t>Ask your bank if they can change your account so that the debit card will </a:t>
            </a:r>
            <a:r>
              <a:rPr lang="en-US" sz="2100" b="1" u="sng" dirty="0" smtClean="0">
                <a:solidFill>
                  <a:srgbClr val="002060"/>
                </a:solidFill>
              </a:rPr>
              <a:t>not</a:t>
            </a:r>
            <a:r>
              <a:rPr lang="en-US" sz="2100" b="1" dirty="0" smtClean="0">
                <a:solidFill>
                  <a:srgbClr val="002060"/>
                </a:solidFill>
              </a:rPr>
              <a:t> work if there is not enough money available.  </a:t>
            </a:r>
          </a:p>
          <a:p>
            <a:pPr algn="ctr">
              <a:buNone/>
            </a:pPr>
            <a:r>
              <a:rPr lang="en-US" sz="2100" dirty="0" smtClean="0"/>
              <a:t>	</a:t>
            </a:r>
            <a:r>
              <a:rPr lang="en-US" sz="2100" dirty="0" smtClean="0">
                <a:solidFill>
                  <a:srgbClr val="002060"/>
                </a:solidFill>
              </a:rPr>
              <a:t>This may keep you from </a:t>
            </a:r>
            <a:r>
              <a:rPr lang="en-US" sz="2100" dirty="0" err="1" smtClean="0">
                <a:solidFill>
                  <a:srgbClr val="002060"/>
                </a:solidFill>
              </a:rPr>
              <a:t>overdrafting</a:t>
            </a:r>
            <a:r>
              <a:rPr lang="en-US" sz="2100" dirty="0" smtClean="0">
                <a:solidFill>
                  <a:srgbClr val="002060"/>
                </a:solidFill>
              </a:rPr>
              <a:t> with your card, but you can still overdraft if you write a bad check.  </a:t>
            </a:r>
          </a:p>
          <a:p>
            <a:endParaRPr lang="en-US" dirty="0" smtClean="0"/>
          </a:p>
          <a:p>
            <a:endParaRPr lang="en-US" dirty="0"/>
          </a:p>
        </p:txBody>
      </p:sp>
      <p:sp>
        <p:nvSpPr>
          <p:cNvPr id="4" name="Content Placeholder 3"/>
          <p:cNvSpPr>
            <a:spLocks noGrp="1"/>
          </p:cNvSpPr>
          <p:nvPr>
            <p:ph sz="half" idx="2"/>
          </p:nvPr>
        </p:nvSpPr>
        <p:spPr>
          <a:xfrm>
            <a:off x="304800" y="1371600"/>
            <a:ext cx="4343400" cy="4953000"/>
          </a:xfrm>
          <a:ln w="12700">
            <a:noFill/>
          </a:ln>
        </p:spPr>
        <p:txBody>
          <a:bodyPr>
            <a:normAutofit/>
          </a:bodyPr>
          <a:lstStyle/>
          <a:p>
            <a:pPr algn="ctr">
              <a:buNone/>
            </a:pPr>
            <a:r>
              <a:rPr lang="en-US" sz="2400" b="1" dirty="0" smtClean="0">
                <a:solidFill>
                  <a:srgbClr val="002060"/>
                </a:solidFill>
              </a:rPr>
              <a:t>Write down what you spend! </a:t>
            </a:r>
          </a:p>
          <a:p>
            <a:pPr algn="ctr">
              <a:buNone/>
            </a:pPr>
            <a:endParaRPr lang="en-US" sz="2400" b="1" dirty="0" smtClean="0">
              <a:solidFill>
                <a:srgbClr val="002060"/>
              </a:solidFill>
            </a:endParaRPr>
          </a:p>
          <a:p>
            <a:pPr algn="ctr">
              <a:buNone/>
            </a:pPr>
            <a:endParaRPr lang="en-US" sz="2400" b="1" dirty="0" smtClean="0">
              <a:solidFill>
                <a:srgbClr val="002060"/>
              </a:solidFill>
            </a:endParaRPr>
          </a:p>
          <a:p>
            <a:pPr algn="ctr">
              <a:buNone/>
            </a:pPr>
            <a:endParaRPr lang="en-US" sz="2400" b="1" dirty="0" smtClean="0">
              <a:solidFill>
                <a:srgbClr val="002060"/>
              </a:solidFill>
            </a:endParaRPr>
          </a:p>
          <a:p>
            <a:pPr algn="ctr">
              <a:buNone/>
            </a:pPr>
            <a:r>
              <a:rPr lang="en-US" sz="2400" b="1" dirty="0" smtClean="0">
                <a:solidFill>
                  <a:srgbClr val="002060"/>
                </a:solidFill>
              </a:rPr>
              <a:t> </a:t>
            </a:r>
          </a:p>
          <a:p>
            <a:pPr algn="ctr">
              <a:buNone/>
            </a:pPr>
            <a:endParaRPr lang="en-US" sz="2400" b="1" dirty="0" smtClean="0">
              <a:solidFill>
                <a:srgbClr val="002060"/>
              </a:solidFill>
            </a:endParaRPr>
          </a:p>
          <a:p>
            <a:pPr algn="ctr">
              <a:buNone/>
            </a:pPr>
            <a:r>
              <a:rPr lang="en-US" sz="2400" dirty="0" smtClean="0"/>
              <a:t>	</a:t>
            </a:r>
            <a:endParaRPr lang="en-US" sz="2000" dirty="0" smtClean="0"/>
          </a:p>
          <a:p>
            <a:endParaRPr lang="en-US" dirty="0"/>
          </a:p>
        </p:txBody>
      </p:sp>
      <p:pic>
        <p:nvPicPr>
          <p:cNvPr id="9218" name="Picture 2" descr="http://ericpetersautos.com/wp-content/uploads/2012/09/note-3.jpg"/>
          <p:cNvPicPr>
            <a:picLocks noChangeAspect="1" noChangeArrowheads="1"/>
          </p:cNvPicPr>
          <p:nvPr/>
        </p:nvPicPr>
        <p:blipFill>
          <a:blip r:embed="rId2" cstate="print"/>
          <a:srcRect/>
          <a:stretch>
            <a:fillRect/>
          </a:stretch>
        </p:blipFill>
        <p:spPr bwMode="auto">
          <a:xfrm>
            <a:off x="762000" y="1905000"/>
            <a:ext cx="3429000" cy="4361155"/>
          </a:xfrm>
          <a:prstGeom prst="rect">
            <a:avLst/>
          </a:prstGeom>
          <a:noFill/>
        </p:spPr>
      </p:pic>
      <p:sp>
        <p:nvSpPr>
          <p:cNvPr id="6" name="TextBox 5"/>
          <p:cNvSpPr txBox="1"/>
          <p:nvPr/>
        </p:nvSpPr>
        <p:spPr>
          <a:xfrm>
            <a:off x="1371600" y="2667000"/>
            <a:ext cx="2286000" cy="2585323"/>
          </a:xfrm>
          <a:prstGeom prst="rect">
            <a:avLst/>
          </a:prstGeom>
          <a:noFill/>
        </p:spPr>
        <p:txBody>
          <a:bodyPr wrap="square" rtlCol="0">
            <a:spAutoFit/>
          </a:bodyPr>
          <a:lstStyle/>
          <a:p>
            <a:r>
              <a:rPr lang="en-US" dirty="0" smtClean="0"/>
              <a:t>$1000.00 deposit</a:t>
            </a:r>
          </a:p>
          <a:p>
            <a:pPr>
              <a:buFontTx/>
              <a:buChar char="-"/>
            </a:pPr>
            <a:r>
              <a:rPr lang="en-US" u="sng" dirty="0" smtClean="0"/>
              <a:t>$400.00 rent</a:t>
            </a:r>
          </a:p>
          <a:p>
            <a:r>
              <a:rPr lang="en-US" dirty="0" smtClean="0"/>
              <a:t>= $600.00 balance</a:t>
            </a:r>
          </a:p>
          <a:p>
            <a:pPr>
              <a:buFontTx/>
              <a:buChar char="-"/>
            </a:pPr>
            <a:r>
              <a:rPr lang="en-US" u="sng" dirty="0" smtClean="0"/>
              <a:t>$75.00 food </a:t>
            </a:r>
          </a:p>
          <a:p>
            <a:r>
              <a:rPr lang="en-US" dirty="0" smtClean="0"/>
              <a:t>= $525.00 balance</a:t>
            </a:r>
          </a:p>
          <a:p>
            <a:pPr>
              <a:buFontTx/>
              <a:buChar char="-"/>
            </a:pPr>
            <a:r>
              <a:rPr lang="en-US" u="sng" dirty="0" smtClean="0"/>
              <a:t>$100.00 OPPD</a:t>
            </a:r>
          </a:p>
          <a:p>
            <a:r>
              <a:rPr lang="en-US" dirty="0" smtClean="0"/>
              <a:t>= $425.00 balance</a:t>
            </a:r>
          </a:p>
          <a:p>
            <a:pPr>
              <a:buFontTx/>
              <a:buChar char="-"/>
            </a:pPr>
            <a:r>
              <a:rPr lang="en-US" u="sng" dirty="0" smtClean="0"/>
              <a:t>$60.00 gas</a:t>
            </a:r>
          </a:p>
          <a:p>
            <a:r>
              <a:rPr lang="en-US" dirty="0" smtClean="0"/>
              <a:t>= $365.00 balance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TotalTime>
  <Words>892</Words>
  <Application>Microsoft Office PowerPoint</Application>
  <PresentationFormat>On-screen Show (4:3)</PresentationFormat>
  <Paragraphs>129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Aparajita</vt:lpstr>
      <vt:lpstr>Arial</vt:lpstr>
      <vt:lpstr>Brush Script MT</vt:lpstr>
      <vt:lpstr>Calibri</vt:lpstr>
      <vt:lpstr>Office Theme</vt:lpstr>
      <vt:lpstr>The Basics of Banking:</vt:lpstr>
      <vt:lpstr>Cash versus Card</vt:lpstr>
      <vt:lpstr>Keep Money Safe at Home, too!</vt:lpstr>
      <vt:lpstr>Checking versus Savings Accounts</vt:lpstr>
      <vt:lpstr>What is a balance?</vt:lpstr>
      <vt:lpstr>How to Open a Bank Account</vt:lpstr>
      <vt:lpstr>Bank Fees</vt:lpstr>
      <vt:lpstr>What is an Overdraft?</vt:lpstr>
      <vt:lpstr>How do I avoid an overdraft?</vt:lpstr>
      <vt:lpstr>ATMs</vt:lpstr>
      <vt:lpstr>What is a “PIN”?</vt:lpstr>
      <vt:lpstr>Debit Cards versus Credit Cards</vt:lpstr>
      <vt:lpstr>Risks of using a Credit Card</vt:lpstr>
      <vt:lpstr>How to Write a Check</vt:lpstr>
      <vt:lpstr>Sample Check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Banking:</dc:title>
  <dc:creator>Alana Schriver</dc:creator>
  <cp:lastModifiedBy>Alana Schriver</cp:lastModifiedBy>
  <cp:revision>52</cp:revision>
  <dcterms:created xsi:type="dcterms:W3CDTF">2013-03-08T21:09:28Z</dcterms:created>
  <dcterms:modified xsi:type="dcterms:W3CDTF">2017-04-18T17:35:17Z</dcterms:modified>
</cp:coreProperties>
</file>