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4" r:id="rId4"/>
    <p:sldId id="285" r:id="rId5"/>
    <p:sldId id="280" r:id="rId6"/>
    <p:sldId id="281" r:id="rId7"/>
    <p:sldId id="282" r:id="rId8"/>
    <p:sldId id="283" r:id="rId9"/>
    <p:sldId id="273" r:id="rId10"/>
    <p:sldId id="259" r:id="rId11"/>
    <p:sldId id="260" r:id="rId12"/>
    <p:sldId id="261" r:id="rId13"/>
    <p:sldId id="287" r:id="rId14"/>
    <p:sldId id="263" r:id="rId15"/>
    <p:sldId id="264" r:id="rId16"/>
    <p:sldId id="266" r:id="rId17"/>
    <p:sldId id="267" r:id="rId18"/>
    <p:sldId id="276" r:id="rId19"/>
    <p:sldId id="270" r:id="rId20"/>
    <p:sldId id="277" r:id="rId21"/>
    <p:sldId id="271" r:id="rId22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055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055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713F598-AF0D-47F7-B0DE-DCE9554AB53A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3191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EE9F417-C68F-48B2-972D-08044B413753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4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9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4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23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3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9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29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26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6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5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D6BA88-C765-4102-9037-D74D2EF605A1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30C10E-0A7B-4B57-A4DD-714A6379EF4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539750"/>
            <a:ext cx="2205037" cy="6300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6462713" cy="6300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ADB6BD-DF09-45C0-8D86-08291FDA3D5B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743EE4-958C-4A03-8D2A-2A3E57F4DAB5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703E3C-9080-4ED8-9DF8-A5E8321A7072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68475"/>
            <a:ext cx="4333875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768475"/>
            <a:ext cx="4333875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1C5429-BCEE-4324-BC7C-DC5D8E8BED82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666E93-2C09-43C2-9B70-4E695727017B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965EB8-0AF2-4FC9-B086-C7306A088D4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4D31DA-7F17-4CA0-9536-E32EB93F7360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72976B-7245-40AC-A89D-03824A28001F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63D7-B538-4FA0-94F8-798F92A48BDE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Pictures/10000000000003200000025830674EDA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82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40000" y="1769040"/>
            <a:ext cx="8820000" cy="507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40000" y="6996240"/>
            <a:ext cx="233892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71839" y="6996240"/>
            <a:ext cx="318204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36720" y="6996240"/>
            <a:ext cx="233892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A4C8EF9-4EA7-4652-8D46-BFC3A304195D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AY-Wc_0d-nORkM&amp;tbnid=m7VdnSikoDVPuM:&amp;ved=0CAUQjRw&amp;url=http://teasleyes.typepad.com/.a/6a00d834524ed969e20148c8012d06970c-popup&amp;ei=vKGQU4pRlqzIBLTsgqgG&amp;psig=AFQjCNH5upM531jck5g69vBFZTylo22NrQ&amp;ust=140207390595711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G_pdto_xpkdu-M&amp;tbnid=ooBOkLxRVPQFtM:&amp;ved=0CAUQjRw&amp;url=http://www.buzzle.com/articles/how-to-build-a-snowman.html&amp;ei=VqKQU_2SMMGhyATd84DoDA&amp;psig=AFQjCNHhJ0DdrRpbr0m3ORKRQDRY-f3PpA&amp;ust=140207405926183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making+fun&amp;source=images&amp;cd=&amp;cad=rja&amp;uact=8&amp;docid=O8i8prQ_pYuX2M&amp;tbnid=9PbJxddT_n8VHM:&amp;ved=0CAcQjRw&amp;url=http://everydaylife.globalpost.com/deal-someone-making-fun-14823.html&amp;ei=ZUQ0VJrHDpSuggTd7oKYBA&amp;psig=AFQjCNG89JOB2duG2-KtvHKykfYU55gFNA&amp;ust=141279790783671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hospital+bill+expensive&amp;source=images&amp;cd=&amp;cad=rja&amp;uact=8&amp;docid=ELVq61Kv0XH4gM&amp;tbnid=aiHLPUql-XgTwM:&amp;ved=0CAcQjRw&amp;url=https://www.3riversfcu.org/blog/how-tuesday-how-to-handle-expensive-medical-bills&amp;ei=LUI0VJOlK83JgwSA5oI4&amp;psig=AFQjCNGs5MX1YuPkdDyUqO7HMzeirkpkUQ&amp;ust=141279732644259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hospital+bill&amp;source=images&amp;cd=&amp;cad=rja&amp;uact=8&amp;docid=WY17UeKfvW18LM&amp;tbnid=ZR6YUyCTHkLCnM:&amp;ved=0CAcQjRw&amp;url=http://www.consumerwatchdog.org/blog/health-insurance-rebates-are-drop-bucket-justifying-rates-means-real-savings&amp;ei=QkU0VMliifGDBI35gugC&amp;psig=AFQjCNFCfS64qFBAdE2t0MQMF0mZOkdePg&amp;ust=141279808482163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	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52600" y="981199"/>
            <a:ext cx="8820000" cy="492443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Adjusting to Life in 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43000" y="1600200"/>
            <a:ext cx="375875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486399" y="1600200"/>
            <a:ext cx="3429000" cy="25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914400" y="4343400"/>
            <a:ext cx="4152600" cy="240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 r="34721"/>
          <a:stretch>
            <a:fillRect/>
          </a:stretch>
        </p:blipFill>
        <p:spPr>
          <a:xfrm>
            <a:off x="5185080" y="4210560"/>
            <a:ext cx="3730320" cy="26474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954712" y="7128788"/>
            <a:ext cx="4710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C000"/>
                </a:solidFill>
              </a:rPr>
              <a:t>Alana Schriver and Claire Herzog</a:t>
            </a:r>
            <a:endParaRPr lang="en-US" sz="2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20712" y="540000"/>
            <a:ext cx="8739288" cy="10234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</a:rPr>
              <a:t>Winter Struggle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9312" y="4084637"/>
            <a:ext cx="8510688" cy="2953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>
              <a:buNone/>
            </a:pPr>
            <a:endParaRPr lang="x-none" dirty="0">
              <a:solidFill>
                <a:schemeClr val="bg1"/>
              </a:solidFill>
            </a:endParaRPr>
          </a:p>
          <a:p>
            <a:pPr lvl="0"/>
            <a:r>
              <a:rPr lang="x-none" dirty="0">
                <a:solidFill>
                  <a:schemeClr val="bg1"/>
                </a:solidFill>
              </a:rPr>
              <a:t>November – March</a:t>
            </a:r>
          </a:p>
          <a:p>
            <a:pPr lvl="0"/>
            <a:r>
              <a:rPr lang="x-none" dirty="0">
                <a:solidFill>
                  <a:schemeClr val="bg1"/>
                </a:solidFill>
              </a:rPr>
              <a:t>Cold, snowy, and dark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Affects almost everyone, not just immigrants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teasleyes.typepad.com/.a/6a00d834524ed969e20148c8012d06970c-800w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1803"/>
          <a:stretch>
            <a:fillRect/>
          </a:stretch>
        </p:blipFill>
        <p:spPr bwMode="auto">
          <a:xfrm>
            <a:off x="2982912" y="1552055"/>
            <a:ext cx="3381375" cy="29671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solidFill>
                  <a:srgbClr val="FFC000"/>
                </a:solidFill>
              </a:rPr>
              <a:t>How to </a:t>
            </a:r>
            <a:r>
              <a:rPr lang="en-US" dirty="0" smtClean="0">
                <a:solidFill>
                  <a:srgbClr val="FFC000"/>
                </a:solidFill>
              </a:rPr>
              <a:t>Feel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 smtClean="0">
                <a:solidFill>
                  <a:srgbClr val="FFC000"/>
                </a:solidFill>
              </a:rPr>
              <a:t>etter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6912" y="1646237"/>
            <a:ext cx="8458200" cy="49831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x-none" sz="2800" dirty="0">
                <a:solidFill>
                  <a:schemeClr val="bg1"/>
                </a:solidFill>
              </a:rPr>
              <a:t>You must be </a:t>
            </a:r>
            <a:r>
              <a:rPr lang="x-none" sz="2800" u="sng" dirty="0">
                <a:solidFill>
                  <a:schemeClr val="bg1"/>
                </a:solidFill>
              </a:rPr>
              <a:t>active</a:t>
            </a:r>
            <a:r>
              <a:rPr lang="x-none" sz="2800" dirty="0">
                <a:solidFill>
                  <a:schemeClr val="bg1"/>
                </a:solidFill>
              </a:rPr>
              <a:t> in finding ways to feel </a:t>
            </a:r>
            <a:r>
              <a:rPr lang="x-none" sz="2800" dirty="0" smtClean="0">
                <a:solidFill>
                  <a:schemeClr val="bg1"/>
                </a:solidFill>
              </a:rPr>
              <a:t>happier</a:t>
            </a:r>
            <a:endParaRPr lang="x-none" sz="2800" dirty="0">
              <a:solidFill>
                <a:schemeClr val="bg1"/>
              </a:solidFill>
            </a:endParaRPr>
          </a:p>
          <a:p>
            <a:pPr lvl="0" algn="ctr">
              <a:buNone/>
            </a:pPr>
            <a:endParaRPr lang="x-none" dirty="0"/>
          </a:p>
          <a:p>
            <a:pPr lvl="0" algn="ctr"/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43000" y="2286000"/>
            <a:ext cx="3200400" cy="20574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292360" y="2286000"/>
            <a:ext cx="3283559" cy="20574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143000" y="4572000"/>
            <a:ext cx="3239640" cy="221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257800" y="4572000"/>
            <a:ext cx="3318119" cy="216648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solidFill>
                  <a:srgbClr val="FFC000"/>
                </a:solidFill>
              </a:rPr>
              <a:t>How to </a:t>
            </a:r>
            <a:r>
              <a:rPr lang="en-US" dirty="0" smtClean="0">
                <a:solidFill>
                  <a:srgbClr val="FFC000"/>
                </a:solidFill>
              </a:rPr>
              <a:t>Feel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 smtClean="0">
                <a:solidFill>
                  <a:srgbClr val="FFC000"/>
                </a:solidFill>
              </a:rPr>
              <a:t>etter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0712" y="1646237"/>
            <a:ext cx="8739288" cy="51937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x-none" sz="3000" dirty="0">
                <a:solidFill>
                  <a:schemeClr val="bg1"/>
                </a:solidFill>
              </a:rPr>
              <a:t>Family time</a:t>
            </a:r>
          </a:p>
          <a:p>
            <a:pPr lvl="0"/>
            <a:r>
              <a:rPr lang="x-none" sz="3000" dirty="0">
                <a:solidFill>
                  <a:schemeClr val="bg1"/>
                </a:solidFill>
              </a:rPr>
              <a:t>Leaving the house</a:t>
            </a:r>
          </a:p>
          <a:p>
            <a:pPr lvl="0"/>
            <a:r>
              <a:rPr lang="x-none" sz="3000" dirty="0">
                <a:solidFill>
                  <a:schemeClr val="bg1"/>
                </a:solidFill>
              </a:rPr>
              <a:t>Keeping cultural traditions</a:t>
            </a:r>
          </a:p>
          <a:p>
            <a:pPr lvl="0"/>
            <a:r>
              <a:rPr lang="x-none" sz="3000" dirty="0">
                <a:solidFill>
                  <a:schemeClr val="bg1"/>
                </a:solidFill>
              </a:rPr>
              <a:t>Keeping religious traditions</a:t>
            </a:r>
          </a:p>
          <a:p>
            <a:pPr lvl="0"/>
            <a:r>
              <a:rPr lang="x-none" sz="3000" dirty="0">
                <a:solidFill>
                  <a:schemeClr val="bg1"/>
                </a:solidFill>
              </a:rPr>
              <a:t>Learning English</a:t>
            </a:r>
          </a:p>
          <a:p>
            <a:pPr lvl="0"/>
            <a:r>
              <a:rPr lang="x-none" sz="3000" dirty="0">
                <a:solidFill>
                  <a:schemeClr val="bg1"/>
                </a:solidFill>
              </a:rPr>
              <a:t>Making new friends</a:t>
            </a:r>
          </a:p>
          <a:p>
            <a:pPr lvl="0"/>
            <a:r>
              <a:rPr lang="x-none" sz="3000" dirty="0" smtClean="0">
                <a:solidFill>
                  <a:schemeClr val="bg1"/>
                </a:solidFill>
              </a:rPr>
              <a:t>Exercise</a:t>
            </a:r>
            <a:endParaRPr lang="en-US" sz="3000" dirty="0" smtClean="0">
              <a:solidFill>
                <a:schemeClr val="bg1"/>
              </a:solidFill>
            </a:endParaRPr>
          </a:p>
          <a:p>
            <a:pPr lvl="0"/>
            <a:r>
              <a:rPr lang="en-US" sz="3000" dirty="0" smtClean="0">
                <a:solidFill>
                  <a:schemeClr val="bg1"/>
                </a:solidFill>
              </a:rPr>
              <a:t>Try something new</a:t>
            </a:r>
            <a:endParaRPr lang="x-none" sz="30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www.buzzle.com/img/articleImages/340644-23330-4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7112" y="1798637"/>
            <a:ext cx="3043646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40000" y="540000"/>
            <a:ext cx="882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mtClean="0">
                <a:solidFill>
                  <a:srgbClr val="FFC000"/>
                </a:solidFill>
              </a:rPr>
              <a:t>How to Feel Better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20712" y="1646237"/>
            <a:ext cx="8739288" cy="51937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r>
              <a:rPr lang="en-US" sz="3000" dirty="0" smtClean="0">
                <a:solidFill>
                  <a:schemeClr val="bg1"/>
                </a:solidFill>
              </a:rPr>
              <a:t>Slow, purposeful breathing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Become aware of stress in our body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Relax muscles</a:t>
            </a:r>
          </a:p>
          <a:p>
            <a:pPr marL="108000" indent="0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relax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36145"/>
          <a:stretch/>
        </p:blipFill>
        <p:spPr bwMode="auto">
          <a:xfrm>
            <a:off x="1535112" y="3703637"/>
            <a:ext cx="6941341" cy="296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540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solidFill>
                  <a:srgbClr val="FFC000"/>
                </a:solidFill>
              </a:rPr>
              <a:t>What is N</a:t>
            </a:r>
            <a:r>
              <a:rPr lang="en-US" dirty="0" smtClean="0">
                <a:solidFill>
                  <a:srgbClr val="FFC000"/>
                </a:solidFill>
              </a:rPr>
              <a:t>ormal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0712" y="1769040"/>
            <a:ext cx="8739288" cy="66880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When do we need professional help?</a:t>
            </a:r>
            <a:endParaRPr lang="x-none" dirty="0">
              <a:solidFill>
                <a:schemeClr val="bg1"/>
              </a:solidFill>
            </a:endParaRPr>
          </a:p>
          <a:p>
            <a:pPr lvl="0">
              <a:buNone/>
            </a:pPr>
            <a:endParaRPr lang="x-none" dirty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x-none" sz="2600" dirty="0">
                <a:solidFill>
                  <a:schemeClr val="bg1"/>
                </a:solidFill>
              </a:rPr>
              <a:t>Is it causing problems in your life?</a:t>
            </a:r>
          </a:p>
          <a:p>
            <a:pPr lvl="0" algn="ctr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Are you able to work?</a:t>
            </a:r>
          </a:p>
          <a:p>
            <a:pPr lvl="0" algn="ctr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Is your family worried?</a:t>
            </a:r>
          </a:p>
          <a:p>
            <a:pPr lvl="0"/>
            <a:endParaRPr lang="x-none" sz="2400" dirty="0"/>
          </a:p>
          <a:p>
            <a:pPr lvl="0"/>
            <a:endParaRPr lang="x-none" dirty="0"/>
          </a:p>
          <a:p>
            <a:pPr lvl="0"/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014392" y="2484437"/>
            <a:ext cx="3951927" cy="233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solidFill>
                  <a:srgbClr val="FFC000"/>
                </a:solidFill>
              </a:rPr>
              <a:t>Depression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0712" y="2027236"/>
            <a:ext cx="8739288" cy="48127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x-none" dirty="0">
                <a:solidFill>
                  <a:schemeClr val="bg1"/>
                </a:solidFill>
              </a:rPr>
              <a:t>“Thinking too much”</a:t>
            </a:r>
          </a:p>
          <a:p>
            <a:pPr lvl="0"/>
            <a:r>
              <a:rPr lang="x-none" dirty="0">
                <a:solidFill>
                  <a:schemeClr val="bg1"/>
                </a:solidFill>
              </a:rPr>
              <a:t>Feeling sad too often</a:t>
            </a:r>
          </a:p>
          <a:p>
            <a:pPr lvl="0"/>
            <a:r>
              <a:rPr lang="x-none" dirty="0">
                <a:solidFill>
                  <a:schemeClr val="bg1"/>
                </a:solidFill>
              </a:rPr>
              <a:t>Changes in </a:t>
            </a:r>
            <a:r>
              <a:rPr lang="x-none" dirty="0" smtClean="0">
                <a:solidFill>
                  <a:schemeClr val="bg1"/>
                </a:solidFill>
              </a:rPr>
              <a:t>eating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Changes in </a:t>
            </a:r>
            <a:r>
              <a:rPr lang="x-none" dirty="0" smtClean="0">
                <a:solidFill>
                  <a:schemeClr val="bg1"/>
                </a:solidFill>
              </a:rPr>
              <a:t>sleeping</a:t>
            </a:r>
            <a:endParaRPr lang="x-none" dirty="0">
              <a:solidFill>
                <a:schemeClr val="bg1"/>
              </a:solidFill>
            </a:endParaRPr>
          </a:p>
          <a:p>
            <a:pPr lvl="0"/>
            <a:r>
              <a:rPr lang="x-none" dirty="0">
                <a:solidFill>
                  <a:schemeClr val="bg1"/>
                </a:solidFill>
              </a:rPr>
              <a:t>Not caring about life</a:t>
            </a:r>
          </a:p>
          <a:p>
            <a:pPr lvl="0"/>
            <a:r>
              <a:rPr lang="x-none" dirty="0">
                <a:solidFill>
                  <a:schemeClr val="bg1"/>
                </a:solidFill>
              </a:rPr>
              <a:t>Thoughts of suicide</a:t>
            </a:r>
          </a:p>
          <a:p>
            <a:pPr lvl="0"/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6567"/>
          <a:stretch/>
        </p:blipFill>
        <p:spPr>
          <a:xfrm>
            <a:off x="5269919" y="1722437"/>
            <a:ext cx="4810706" cy="525500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solidFill>
                  <a:srgbClr val="FFC000"/>
                </a:solidFill>
              </a:rPr>
              <a:t>Anxiety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6912" y="2103436"/>
            <a:ext cx="8663088" cy="47365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x-none">
                <a:solidFill>
                  <a:schemeClr val="bg1"/>
                </a:solidFill>
              </a:rPr>
              <a:t>Worrying too much</a:t>
            </a:r>
          </a:p>
          <a:p>
            <a:pPr lvl="0"/>
            <a:r>
              <a:rPr lang="x-none">
                <a:solidFill>
                  <a:schemeClr val="bg1"/>
                </a:solidFill>
              </a:rPr>
              <a:t>Tight feeling in chest</a:t>
            </a:r>
          </a:p>
          <a:p>
            <a:pPr lvl="0"/>
            <a:r>
              <a:rPr lang="x-none">
                <a:solidFill>
                  <a:schemeClr val="bg1"/>
                </a:solidFill>
              </a:rPr>
              <a:t>Difficult to breathe</a:t>
            </a:r>
          </a:p>
          <a:p>
            <a:pPr lvl="0"/>
            <a:r>
              <a:rPr lang="x-none">
                <a:solidFill>
                  <a:schemeClr val="bg1"/>
                </a:solidFill>
              </a:rPr>
              <a:t>Heart beating fast</a:t>
            </a:r>
          </a:p>
          <a:p>
            <a:pPr lvl="0"/>
            <a:r>
              <a:rPr lang="x-none">
                <a:solidFill>
                  <a:schemeClr val="bg1"/>
                </a:solidFill>
              </a:rPr>
              <a:t>Fear of what will happen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726112" y="1750098"/>
            <a:ext cx="3481488" cy="508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solidFill>
                  <a:srgbClr val="FFC000"/>
                </a:solidFill>
              </a:rPr>
              <a:t>PTSD </a:t>
            </a:r>
            <a:r>
              <a:rPr lang="en-US" sz="2600" dirty="0">
                <a:solidFill>
                  <a:srgbClr val="FFC000"/>
                </a:solidFill>
              </a:rPr>
              <a:t>(Post Traumatic Stress </a:t>
            </a:r>
            <a:r>
              <a:rPr lang="en-US" sz="2600" dirty="0" smtClean="0">
                <a:solidFill>
                  <a:srgbClr val="FFC000"/>
                </a:solidFill>
              </a:rPr>
              <a:t>Disorder))</a:t>
            </a:r>
            <a:endParaRPr lang="en-US" sz="26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0712" y="1951036"/>
            <a:ext cx="8739288" cy="48889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x-none" sz="3000" dirty="0">
                <a:solidFill>
                  <a:schemeClr val="bg1"/>
                </a:solidFill>
              </a:rPr>
              <a:t>Remembering trauma from</a:t>
            </a:r>
          </a:p>
          <a:p>
            <a:pPr lvl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	</a:t>
            </a:r>
            <a:r>
              <a:rPr lang="x-none" sz="3000" dirty="0" smtClean="0">
                <a:solidFill>
                  <a:schemeClr val="bg1"/>
                </a:solidFill>
              </a:rPr>
              <a:t>the </a:t>
            </a:r>
            <a:r>
              <a:rPr lang="x-none" sz="3000" dirty="0">
                <a:solidFill>
                  <a:schemeClr val="bg1"/>
                </a:solidFill>
              </a:rPr>
              <a:t>past</a:t>
            </a:r>
          </a:p>
          <a:p>
            <a:pPr lvl="0"/>
            <a:r>
              <a:rPr lang="x-none" sz="3000" dirty="0">
                <a:solidFill>
                  <a:schemeClr val="bg1"/>
                </a:solidFill>
              </a:rPr>
              <a:t>Causes you distress</a:t>
            </a:r>
          </a:p>
          <a:p>
            <a:pPr lvl="0"/>
            <a:r>
              <a:rPr lang="x-none" sz="3000" dirty="0">
                <a:solidFill>
                  <a:schemeClr val="bg1"/>
                </a:solidFill>
              </a:rPr>
              <a:t>Nightmares (bad dreams)</a:t>
            </a:r>
          </a:p>
          <a:p>
            <a:pPr lvl="0"/>
            <a:r>
              <a:rPr lang="x-none" sz="3000" dirty="0">
                <a:solidFill>
                  <a:schemeClr val="bg1"/>
                </a:solidFill>
              </a:rPr>
              <a:t>Feel like you are reliving</a:t>
            </a:r>
          </a:p>
          <a:p>
            <a:pPr lvl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	</a:t>
            </a:r>
            <a:r>
              <a:rPr lang="x-none" sz="3000" dirty="0" smtClean="0">
                <a:solidFill>
                  <a:schemeClr val="bg1"/>
                </a:solidFill>
              </a:rPr>
              <a:t>the </a:t>
            </a:r>
            <a:r>
              <a:rPr lang="x-none" sz="3000" dirty="0">
                <a:solidFill>
                  <a:schemeClr val="bg1"/>
                </a:solidFill>
              </a:rPr>
              <a:t>event</a:t>
            </a:r>
          </a:p>
          <a:p>
            <a:pPr lvl="0"/>
            <a:endParaRPr lang="x-none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891417" y="1919623"/>
            <a:ext cx="3382757" cy="49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1112837"/>
            <a:ext cx="8458200" cy="20999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27" dirty="0">
                <a:solidFill>
                  <a:schemeClr val="bg1"/>
                </a:solidFill>
                <a:latin typeface="+mj-lt"/>
              </a:rPr>
              <a:t>Sometimes people are afraid of what others will think if they seek professional treatment for their mental illness.</a:t>
            </a:r>
          </a:p>
          <a:p>
            <a:pPr>
              <a:buNone/>
            </a:pPr>
            <a:endParaRPr lang="en-US" sz="3086" dirty="0">
              <a:latin typeface="+mj-lt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http://t1.gstatic.com/images?q=tbn:ANd9GcTbBt3wFehYkNOdzzEPxt9JvFUeB6q7ppJ1Sb5ch73YUcgKOCKxfg:everydaylife.globalpost.com/DM-Resize/photos.demandstudios.com/getty/article/91/234/dv1644065.jpg%3Fw%3D600%26h%3D600%26keep_ratio%3D1%26webp%3D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171" y="3212747"/>
            <a:ext cx="4283816" cy="32438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2990" y="3839530"/>
            <a:ext cx="4724104" cy="151695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86" dirty="0">
                <a:solidFill>
                  <a:srgbClr val="FFFF00"/>
                </a:solidFill>
              </a:rPr>
              <a:t>We need to make people feel supported and </a:t>
            </a:r>
            <a:r>
              <a:rPr lang="en-US" sz="3086" dirty="0" smtClean="0">
                <a:solidFill>
                  <a:srgbClr val="FFFF00"/>
                </a:solidFill>
              </a:rPr>
              <a:t>understood - NOT </a:t>
            </a:r>
            <a:r>
              <a:rPr lang="en-US" sz="3086" dirty="0">
                <a:solidFill>
                  <a:srgbClr val="FFFF00"/>
                </a:solidFill>
              </a:rPr>
              <a:t>ashamed</a:t>
            </a:r>
            <a:r>
              <a:rPr lang="en-US" sz="3086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9987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solidFill>
                  <a:srgbClr val="FFC000"/>
                </a:solidFill>
              </a:rPr>
              <a:t>Getting Help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6912" y="1570038"/>
            <a:ext cx="8723568" cy="5181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sz="3000" u="sng" dirty="0" smtClean="0">
                <a:solidFill>
                  <a:schemeClr val="bg1"/>
                </a:solidFill>
              </a:rPr>
              <a:t>Who to talk to:</a:t>
            </a:r>
          </a:p>
          <a:p>
            <a:pPr lvl="0"/>
            <a:r>
              <a:rPr lang="x-none" sz="2400" dirty="0" smtClean="0">
                <a:solidFill>
                  <a:schemeClr val="bg1"/>
                </a:solidFill>
              </a:rPr>
              <a:t>Health </a:t>
            </a:r>
            <a:r>
              <a:rPr lang="x-none" sz="2400" dirty="0">
                <a:solidFill>
                  <a:schemeClr val="bg1"/>
                </a:solidFill>
              </a:rPr>
              <a:t>clinic</a:t>
            </a:r>
          </a:p>
          <a:p>
            <a:pPr lvl="0"/>
            <a:r>
              <a:rPr lang="x-none" sz="2400" dirty="0">
                <a:solidFill>
                  <a:schemeClr val="bg1"/>
                </a:solidFill>
              </a:rPr>
              <a:t>Resettlement </a:t>
            </a:r>
            <a:r>
              <a:rPr lang="x-none" sz="2400" dirty="0" smtClean="0">
                <a:solidFill>
                  <a:schemeClr val="bg1"/>
                </a:solidFill>
              </a:rPr>
              <a:t>agency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x-none" sz="2400" dirty="0">
                <a:solidFill>
                  <a:schemeClr val="bg1"/>
                </a:solidFill>
              </a:rPr>
              <a:t>Teachers</a:t>
            </a:r>
            <a:r>
              <a:rPr lang="en-US" sz="2400" dirty="0">
                <a:solidFill>
                  <a:schemeClr val="bg1"/>
                </a:solidFill>
              </a:rPr>
              <a:t> / </a:t>
            </a:r>
            <a:r>
              <a:rPr lang="x-none" sz="2400" dirty="0">
                <a:solidFill>
                  <a:schemeClr val="bg1"/>
                </a:solidFill>
              </a:rPr>
              <a:t>school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staff</a:t>
            </a:r>
            <a:endParaRPr lang="x-none" sz="2400" dirty="0">
              <a:solidFill>
                <a:schemeClr val="bg1"/>
              </a:solidFill>
            </a:endParaRPr>
          </a:p>
          <a:p>
            <a:pPr lvl="0" algn="l">
              <a:buNone/>
            </a:pPr>
            <a:r>
              <a:rPr lang="x-none" sz="3000" u="sng" dirty="0">
                <a:solidFill>
                  <a:schemeClr val="bg1"/>
                </a:solidFill>
              </a:rPr>
              <a:t>Treatment:</a:t>
            </a:r>
          </a:p>
          <a:p>
            <a:pPr lvl="0" algn="l"/>
            <a:r>
              <a:rPr lang="x-none" sz="2400" dirty="0">
                <a:solidFill>
                  <a:schemeClr val="bg1"/>
                </a:solidFill>
              </a:rPr>
              <a:t>Talking to a therapist on a regular schedule</a:t>
            </a:r>
          </a:p>
          <a:p>
            <a:pPr lvl="0" algn="l"/>
            <a:r>
              <a:rPr lang="x-none" sz="2400" dirty="0">
                <a:solidFill>
                  <a:schemeClr val="bg1"/>
                </a:solidFill>
              </a:rPr>
              <a:t>Possible prescription for medication</a:t>
            </a:r>
          </a:p>
          <a:p>
            <a:pPr lvl="0" algn="l"/>
            <a:r>
              <a:rPr lang="x-none" sz="2400" dirty="0">
                <a:solidFill>
                  <a:schemeClr val="bg1"/>
                </a:solidFill>
              </a:rPr>
              <a:t>If you are in danger of hurting yourself or others, you may need to stay at the hospital or a group home – </a:t>
            </a:r>
            <a:r>
              <a:rPr lang="x-none" sz="2400" dirty="0" smtClean="0">
                <a:solidFill>
                  <a:schemeClr val="bg1"/>
                </a:solidFill>
              </a:rPr>
              <a:t>not </a:t>
            </a:r>
            <a:r>
              <a:rPr lang="x-none" sz="2400" dirty="0">
                <a:solidFill>
                  <a:schemeClr val="bg1"/>
                </a:solidFill>
              </a:rPr>
              <a:t>permanently, just while you heal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06912" y="1570037"/>
            <a:ext cx="450672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4000" u="sng" dirty="0" smtClean="0">
                <a:solidFill>
                  <a:srgbClr val="FFC000"/>
                </a:solidFill>
              </a:rPr>
              <a:t>Resettlement in America</a:t>
            </a:r>
            <a:endParaRPr lang="en-US" sz="40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769040"/>
            <a:ext cx="8663088" cy="5070960"/>
          </a:xfrm>
        </p:spPr>
        <p:txBody>
          <a:bodyPr/>
          <a:lstStyle/>
          <a:p>
            <a:pPr marL="10800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The life of a refugee is not easy.  </a:t>
            </a:r>
          </a:p>
          <a:p>
            <a:pPr marL="10800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10800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Moving to a new country and integrating into a new culture is very difficult.  </a:t>
            </a:r>
          </a:p>
          <a:p>
            <a:pPr marL="10800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10800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Sometimes the stress becomes more than a person can handle and they need help.</a:t>
            </a:r>
          </a:p>
          <a:p>
            <a:pPr marL="10800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10800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Today we will talk about </a:t>
            </a:r>
            <a:r>
              <a:rPr lang="en-US" sz="2800" u="sng" dirty="0" smtClean="0">
                <a:solidFill>
                  <a:schemeClr val="bg1"/>
                </a:solidFill>
              </a:rPr>
              <a:t>when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u="sng" dirty="0" smtClean="0">
                <a:solidFill>
                  <a:schemeClr val="bg1"/>
                </a:solidFill>
              </a:rPr>
              <a:t>how</a:t>
            </a:r>
            <a:r>
              <a:rPr lang="en-US" sz="2800" dirty="0" smtClean="0">
                <a:solidFill>
                  <a:schemeClr val="bg1"/>
                </a:solidFill>
              </a:rPr>
              <a:t> to get help.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527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655637"/>
            <a:ext cx="8458200" cy="537576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Sometimes people think they cannot afford to go to a doctor, but there are financial assistance programs available to help people pay if they do not have insurance.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t3.gstatic.com/images?q=tbn:ANd9GcTEE2WbneUkRMKbtLnNAZMOgvcsdxS7Cx3YOob2sl5XvtlxAuDV:https://www.3riversfcu.org/images/made/140611160340-money-medicine-620xa_620_387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6075">
            <a:off x="4443804" y="3279848"/>
            <a:ext cx="4787794" cy="2988511"/>
          </a:xfrm>
          <a:prstGeom prst="rect">
            <a:avLst/>
          </a:prstGeom>
          <a:noFill/>
        </p:spPr>
      </p:pic>
      <p:pic>
        <p:nvPicPr>
          <p:cNvPr id="2052" name="Picture 4" descr="http://t0.gstatic.com/images?q=tbn:ANd9GcSKuMZjUfjNySDi8jHrCferKEXfZ4TejCQHLEYcImpqbWKlPuBq:www.consumerwatchdog.org/sites/default/files/hospital_bil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952" y="2957137"/>
            <a:ext cx="3443852" cy="3633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27242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4512" y="655637"/>
            <a:ext cx="8820000" cy="10234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45214" y="1951037"/>
            <a:ext cx="6445866" cy="399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91432" tIns="45716" rIns="91432" bIns="45716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>
                <a:solidFill>
                  <a:srgbClr val="FFC000"/>
                </a:solidFill>
              </a:rPr>
              <a:t>Culture Shock Cycle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48449" y="2099909"/>
            <a:ext cx="0" cy="4115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848449" y="6215732"/>
            <a:ext cx="70556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5" descr="C:\Users\eschria866\AppData\Local\Microsoft\Windows\Temporary Internet Files\Content.IE5\566P0ZVJ\MC90043381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511" y="1763924"/>
            <a:ext cx="1175949" cy="1175949"/>
          </a:xfrm>
          <a:prstGeom prst="rect">
            <a:avLst/>
          </a:prstGeom>
          <a:noFill/>
        </p:spPr>
      </p:pic>
      <p:pic>
        <p:nvPicPr>
          <p:cNvPr id="16390" name="Picture 6" descr="C:\Users\eschria866\AppData\Local\Microsoft\Windows\Temporary Internet Files\Content.IE5\0T02LDJY\MC9004338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511" y="5459765"/>
            <a:ext cx="1175949" cy="1175949"/>
          </a:xfrm>
          <a:prstGeom prst="rect">
            <a:avLst/>
          </a:prstGeom>
          <a:noFill/>
        </p:spPr>
      </p:pic>
      <p:pic>
        <p:nvPicPr>
          <p:cNvPr id="16391" name="Picture 7" descr="C:\Users\eschria866\AppData\Local\Microsoft\Windows\Temporary Internet Files\Content.IE5\L93CQRCJ\MC90043381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511" y="3611844"/>
            <a:ext cx="1175824" cy="11758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28377" y="6383725"/>
            <a:ext cx="5711754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6" dirty="0">
                <a:solidFill>
                  <a:schemeClr val="accent1">
                    <a:lumMod val="75000"/>
                  </a:schemeClr>
                </a:solidFill>
              </a:rPr>
              <a:t>Time in a new culture </a:t>
            </a:r>
          </a:p>
        </p:txBody>
      </p:sp>
      <p:sp>
        <p:nvSpPr>
          <p:cNvPr id="16" name="Oval 15"/>
          <p:cNvSpPr/>
          <p:nvPr/>
        </p:nvSpPr>
        <p:spPr>
          <a:xfrm>
            <a:off x="2100438" y="2099909"/>
            <a:ext cx="251989" cy="251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17" name="Oval 16"/>
          <p:cNvSpPr/>
          <p:nvPr/>
        </p:nvSpPr>
        <p:spPr>
          <a:xfrm>
            <a:off x="6300258" y="3863833"/>
            <a:ext cx="251989" cy="251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18" name="Oval 17"/>
          <p:cNvSpPr/>
          <p:nvPr/>
        </p:nvSpPr>
        <p:spPr>
          <a:xfrm>
            <a:off x="3528377" y="5207776"/>
            <a:ext cx="251989" cy="251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19" name="Oval 18"/>
          <p:cNvSpPr/>
          <p:nvPr/>
        </p:nvSpPr>
        <p:spPr>
          <a:xfrm>
            <a:off x="8568160" y="2939873"/>
            <a:ext cx="251989" cy="251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cxnSp>
        <p:nvCxnSpPr>
          <p:cNvPr id="32" name="Curved Connector 31"/>
          <p:cNvCxnSpPr>
            <a:stCxn id="16" idx="5"/>
            <a:endCxn id="18" idx="0"/>
          </p:cNvCxnSpPr>
          <p:nvPr/>
        </p:nvCxnSpPr>
        <p:spPr>
          <a:xfrm rot="16200000" flipH="1">
            <a:off x="1538557" y="3091962"/>
            <a:ext cx="2892781" cy="133884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8" idx="6"/>
            <a:endCxn id="17" idx="2"/>
          </p:cNvCxnSpPr>
          <p:nvPr/>
        </p:nvCxnSpPr>
        <p:spPr>
          <a:xfrm flipV="1">
            <a:off x="3780366" y="3989828"/>
            <a:ext cx="2519892" cy="13439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7" idx="6"/>
            <a:endCxn id="19" idx="2"/>
          </p:cNvCxnSpPr>
          <p:nvPr/>
        </p:nvCxnSpPr>
        <p:spPr>
          <a:xfrm flipV="1">
            <a:off x="6552247" y="3065868"/>
            <a:ext cx="2015913" cy="92396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20420" y="2015913"/>
            <a:ext cx="2267903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6" dirty="0">
                <a:solidFill>
                  <a:schemeClr val="bg1"/>
                </a:solidFill>
              </a:rPr>
              <a:t>Honeymoon</a:t>
            </a:r>
            <a:r>
              <a:rPr lang="en-US" sz="1984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"/>
          </p:nvPr>
        </p:nvSpPr>
        <p:spPr>
          <a:xfrm flipV="1">
            <a:off x="333154" y="6723071"/>
            <a:ext cx="9373997" cy="24862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68431" y="5543761"/>
            <a:ext cx="3863834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6" dirty="0">
                <a:solidFill>
                  <a:schemeClr val="bg1"/>
                </a:solidFill>
              </a:rPr>
              <a:t>Culture Shock Crisis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28287" y="4283815"/>
            <a:ext cx="2519892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6" dirty="0">
                <a:solidFill>
                  <a:schemeClr val="bg1"/>
                </a:solidFill>
              </a:rPr>
              <a:t>Adjustment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12722" y="2293384"/>
            <a:ext cx="2267903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6" dirty="0">
                <a:solidFill>
                  <a:schemeClr val="bg1"/>
                </a:solidFill>
              </a:rPr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233573389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0000" y="540000"/>
            <a:ext cx="8820000" cy="10234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>
                <a:solidFill>
                  <a:srgbClr val="FFC000"/>
                </a:solidFill>
              </a:rPr>
              <a:t>Managing Expectations</a:t>
            </a:r>
            <a:r>
              <a:rPr lang="en-US" dirty="0"/>
              <a:t>	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6912" y="2255836"/>
            <a:ext cx="8663088" cy="45841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>
              <a:buNone/>
            </a:pPr>
            <a:endParaRPr lang="x-none" dirty="0"/>
          </a:p>
          <a:p>
            <a:pPr lvl="0">
              <a:buNone/>
            </a:pPr>
            <a:endParaRPr lang="x-none" dirty="0"/>
          </a:p>
          <a:p>
            <a:pPr lvl="0">
              <a:buNone/>
            </a:pPr>
            <a:endParaRPr lang="x-none" dirty="0"/>
          </a:p>
          <a:p>
            <a:pPr lvl="0">
              <a:buNone/>
            </a:pPr>
            <a:endParaRPr lang="x-none" dirty="0"/>
          </a:p>
          <a:p>
            <a:pPr lvl="0"/>
            <a:r>
              <a:rPr lang="x-none" dirty="0">
                <a:solidFill>
                  <a:schemeClr val="bg1"/>
                </a:solidFill>
              </a:rPr>
              <a:t>Thinking about America before you arrive</a:t>
            </a:r>
          </a:p>
          <a:p>
            <a:pPr lvl="0"/>
            <a:r>
              <a:rPr lang="x-none" dirty="0">
                <a:solidFill>
                  <a:schemeClr val="bg1"/>
                </a:solidFill>
              </a:rPr>
              <a:t>Learning about the real America</a:t>
            </a:r>
          </a:p>
          <a:p>
            <a:pPr lvl="0"/>
            <a:r>
              <a:rPr lang="x-none" dirty="0">
                <a:solidFill>
                  <a:schemeClr val="bg1"/>
                </a:solidFill>
              </a:rPr>
              <a:t>Setting </a:t>
            </a:r>
            <a:r>
              <a:rPr lang="x-none" dirty="0" smtClean="0">
                <a:solidFill>
                  <a:schemeClr val="bg1"/>
                </a:solidFill>
              </a:rPr>
              <a:t>new</a:t>
            </a:r>
            <a:r>
              <a:rPr lang="en-US" dirty="0" smtClean="0">
                <a:solidFill>
                  <a:schemeClr val="bg1"/>
                </a:solidFill>
              </a:rPr>
              <a:t>, realistic</a:t>
            </a:r>
            <a:r>
              <a:rPr lang="x-none" dirty="0" smtClean="0">
                <a:solidFill>
                  <a:schemeClr val="bg1"/>
                </a:solidFill>
              </a:rPr>
              <a:t> </a:t>
            </a:r>
            <a:r>
              <a:rPr lang="x-none" dirty="0">
                <a:solidFill>
                  <a:schemeClr val="bg1"/>
                </a:solidFill>
              </a:rPr>
              <a:t>goals for your life</a:t>
            </a:r>
          </a:p>
          <a:p>
            <a:pPr lvl="0"/>
            <a:endParaRPr lang="x-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3" b="7674"/>
          <a:stretch/>
        </p:blipFill>
        <p:spPr>
          <a:xfrm>
            <a:off x="2035350" y="1563480"/>
            <a:ext cx="5829300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1698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What is Mental Health?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798637"/>
            <a:ext cx="8534400" cy="4953000"/>
          </a:xfrm>
        </p:spPr>
        <p:txBody>
          <a:bodyPr/>
          <a:lstStyle/>
          <a:p>
            <a:pPr marL="10800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We all know it is important to keep our bodies strong.  We know we should eat good food, exercise, and see a doctor when we are sick.  </a:t>
            </a:r>
          </a:p>
          <a:p>
            <a:pPr marL="10800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That is good </a:t>
            </a:r>
            <a:r>
              <a:rPr lang="en-US" sz="2800" dirty="0" smtClean="0">
                <a:solidFill>
                  <a:srgbClr val="FFC000"/>
                </a:solidFill>
              </a:rPr>
              <a:t>physical health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  <a:p>
            <a:pPr marL="10800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10800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M</a:t>
            </a:r>
            <a:r>
              <a:rPr lang="en-US" sz="2800" dirty="0" smtClean="0">
                <a:solidFill>
                  <a:srgbClr val="FFC000"/>
                </a:solidFill>
              </a:rPr>
              <a:t>ental health </a:t>
            </a:r>
            <a:r>
              <a:rPr lang="en-US" sz="2800" dirty="0" smtClean="0">
                <a:solidFill>
                  <a:schemeClr val="bg1"/>
                </a:solidFill>
              </a:rPr>
              <a:t>is just as important as physical health. </a:t>
            </a:r>
          </a:p>
          <a:p>
            <a:pPr marL="10800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Mental health is about your thoughts and feelings. </a:t>
            </a:r>
          </a:p>
          <a:p>
            <a:pPr marL="10800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dirty="0" smtClean="0">
                <a:solidFill>
                  <a:srgbClr val="FFC000"/>
                </a:solidFill>
              </a:rPr>
              <a:t>all</a:t>
            </a:r>
            <a:r>
              <a:rPr lang="en-US" sz="2800" dirty="0" smtClean="0">
                <a:solidFill>
                  <a:schemeClr val="bg1"/>
                </a:solidFill>
              </a:rPr>
              <a:t> need to practice good mental health.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515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312" y="884237"/>
            <a:ext cx="8382000" cy="1905000"/>
          </a:xfrm>
        </p:spPr>
        <p:txBody>
          <a:bodyPr/>
          <a:lstStyle/>
          <a:p>
            <a:pPr marL="10800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It is normal to have different feelings.  </a:t>
            </a:r>
          </a:p>
          <a:p>
            <a:pPr marL="10800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Some days we feel very happy, some days we feel sad, angry, or worried.  That’s OK.  </a:t>
            </a:r>
          </a:p>
          <a:p>
            <a:pPr marL="10800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312" y="2636837"/>
            <a:ext cx="6324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0">
              <a:buNone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good mental health means: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cope with the bad 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productive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relationships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2" y="4541837"/>
            <a:ext cx="6608025" cy="30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815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957393"/>
            <a:ext cx="8534400" cy="5264357"/>
          </a:xfrm>
        </p:spPr>
        <p:txBody>
          <a:bodyPr/>
          <a:lstStyle/>
          <a:p>
            <a:pPr marL="10800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Sometimes our thoughts and feelings are not healthy.  </a:t>
            </a:r>
          </a:p>
          <a:p>
            <a:pPr marL="10800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We think too much. We feel bad more than we feel good.  </a:t>
            </a:r>
          </a:p>
          <a:p>
            <a:pPr marL="10800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W</a:t>
            </a:r>
            <a:r>
              <a:rPr lang="en-US" sz="2600" dirty="0" smtClean="0">
                <a:solidFill>
                  <a:schemeClr val="bg1"/>
                </a:solidFill>
              </a:rPr>
              <a:t>e have a hard time going to work or talking to our friends and family.  </a:t>
            </a:r>
          </a:p>
          <a:p>
            <a:pPr marL="10800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Life feels hopeless and out of control.</a:t>
            </a:r>
          </a:p>
          <a:p>
            <a:pPr marL="108000" indent="0" algn="ctr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This is called </a:t>
            </a:r>
            <a:r>
              <a:rPr lang="en-US" sz="3000" b="1" dirty="0" smtClean="0">
                <a:solidFill>
                  <a:srgbClr val="FFC000"/>
                </a:solidFill>
              </a:rPr>
              <a:t>mental illness</a:t>
            </a:r>
            <a:r>
              <a:rPr lang="en-US" sz="3000" b="1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2271370" y="4160837"/>
            <a:ext cx="5385483" cy="33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54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6912" y="731837"/>
            <a:ext cx="8610600" cy="5879563"/>
          </a:xfrm>
        </p:spPr>
        <p:txBody>
          <a:bodyPr/>
          <a:lstStyle/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When </a:t>
            </a:r>
            <a:r>
              <a:rPr lang="en-US" sz="3000" dirty="0">
                <a:solidFill>
                  <a:schemeClr val="bg1"/>
                </a:solidFill>
              </a:rPr>
              <a:t>our bodies get sick, people understand </a:t>
            </a:r>
            <a:r>
              <a:rPr lang="en-US" sz="3000" dirty="0" smtClean="0">
                <a:solidFill>
                  <a:schemeClr val="bg1"/>
                </a:solidFill>
              </a:rPr>
              <a:t>the sick person needs </a:t>
            </a:r>
            <a:r>
              <a:rPr lang="en-US" sz="3000" dirty="0">
                <a:solidFill>
                  <a:schemeClr val="bg1"/>
                </a:solidFill>
              </a:rPr>
              <a:t>help.  </a:t>
            </a:r>
            <a:endParaRPr lang="en-US" sz="3000" dirty="0" smtClean="0">
              <a:solidFill>
                <a:schemeClr val="bg1"/>
              </a:solidFill>
            </a:endParaRPr>
          </a:p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It </a:t>
            </a:r>
            <a:r>
              <a:rPr lang="en-US" sz="3000" dirty="0">
                <a:solidFill>
                  <a:schemeClr val="bg1"/>
                </a:solidFill>
              </a:rPr>
              <a:t>is important to treat mental illness </a:t>
            </a:r>
            <a:r>
              <a:rPr lang="en-US" sz="3000" dirty="0" smtClean="0">
                <a:solidFill>
                  <a:schemeClr val="bg1"/>
                </a:solidFill>
              </a:rPr>
              <a:t>with the same compassion and concern.</a:t>
            </a:r>
          </a:p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Mentally </a:t>
            </a:r>
            <a:r>
              <a:rPr lang="en-US" sz="3000" dirty="0">
                <a:solidFill>
                  <a:schemeClr val="bg1"/>
                </a:solidFill>
              </a:rPr>
              <a:t>ill people need our love and support to get better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Mentally ill people </a:t>
            </a:r>
            <a:r>
              <a:rPr lang="en-US" sz="3000" dirty="0" smtClean="0">
                <a:solidFill>
                  <a:srgbClr val="FFC000"/>
                </a:solidFill>
              </a:rPr>
              <a:t>can</a:t>
            </a:r>
            <a:r>
              <a:rPr lang="en-US" sz="3000" dirty="0" smtClean="0">
                <a:solidFill>
                  <a:schemeClr val="bg1"/>
                </a:solidFill>
              </a:rPr>
              <a:t> get better.  </a:t>
            </a:r>
            <a:endParaRPr lang="en-US" sz="3000" dirty="0">
              <a:solidFill>
                <a:schemeClr val="bg1"/>
              </a:solidFill>
            </a:endParaRPr>
          </a:p>
          <a:p>
            <a:pPr marL="10800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2"/>
          <a:stretch/>
        </p:blipFill>
        <p:spPr>
          <a:xfrm>
            <a:off x="2430056" y="4797919"/>
            <a:ext cx="4915712" cy="27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02" y="655637"/>
            <a:ext cx="8414609" cy="6499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86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3086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086" b="1" dirty="0">
                <a:solidFill>
                  <a:schemeClr val="bg1"/>
                </a:solidFill>
              </a:rPr>
              <a:t>Just like there are doctors and medicine for your physical health, </a:t>
            </a:r>
            <a:r>
              <a:rPr lang="en-US" sz="3086" b="1" dirty="0" smtClean="0">
                <a:solidFill>
                  <a:schemeClr val="bg1"/>
                </a:solidFill>
              </a:rPr>
              <a:t>there </a:t>
            </a:r>
            <a:r>
              <a:rPr lang="en-US" sz="3086" b="1" dirty="0">
                <a:solidFill>
                  <a:schemeClr val="bg1"/>
                </a:solidFill>
              </a:rPr>
              <a:t>is professional treatment for mental </a:t>
            </a:r>
            <a:r>
              <a:rPr lang="en-US" sz="3086" b="1" dirty="0" smtClean="0">
                <a:solidFill>
                  <a:schemeClr val="bg1"/>
                </a:solidFill>
              </a:rPr>
              <a:t>illness.</a:t>
            </a:r>
            <a:endParaRPr lang="en-US" sz="3086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66" y="3191253"/>
            <a:ext cx="4881654" cy="3258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2941637"/>
            <a:ext cx="2820535" cy="37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37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../../../../Program%20Files%20(x86)/OpenOffice.org%203/Basis/share/template/en-US/layout/lyt-forest.otp</Template>
  <TotalTime>991</TotalTime>
  <Words>619</Words>
  <Application>Microsoft Office PowerPoint</Application>
  <PresentationFormat>Custom</PresentationFormat>
  <Paragraphs>114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Unicode MS</vt:lpstr>
      <vt:lpstr>Calibri</vt:lpstr>
      <vt:lpstr>StarSymbol</vt:lpstr>
      <vt:lpstr>Tahoma</vt:lpstr>
      <vt:lpstr>Times New Roman</vt:lpstr>
      <vt:lpstr>forest</vt:lpstr>
      <vt:lpstr> </vt:lpstr>
      <vt:lpstr>Resettlement in America</vt:lpstr>
      <vt:lpstr>Culture Shock Cycle</vt:lpstr>
      <vt:lpstr>Managing Expectations </vt:lpstr>
      <vt:lpstr>What is Mental Health?</vt:lpstr>
      <vt:lpstr>PowerPoint Presentation</vt:lpstr>
      <vt:lpstr>PowerPoint Presentation</vt:lpstr>
      <vt:lpstr>PowerPoint Presentation</vt:lpstr>
      <vt:lpstr>PowerPoint Presentation</vt:lpstr>
      <vt:lpstr>Winter Struggle </vt:lpstr>
      <vt:lpstr>How to Feel Better</vt:lpstr>
      <vt:lpstr>How to Feel Better</vt:lpstr>
      <vt:lpstr>PowerPoint Presentation</vt:lpstr>
      <vt:lpstr>What is Normal</vt:lpstr>
      <vt:lpstr>Depression</vt:lpstr>
      <vt:lpstr>Anxiety</vt:lpstr>
      <vt:lpstr>PTSD (Post Traumatic Stress Disorder))</vt:lpstr>
      <vt:lpstr>PowerPoint Presentation</vt:lpstr>
      <vt:lpstr>Getting Help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</dc:title>
  <dc:creator>Claire Herzog</dc:creator>
  <cp:lastModifiedBy>Alana Schriver</cp:lastModifiedBy>
  <cp:revision>51</cp:revision>
  <dcterms:created xsi:type="dcterms:W3CDTF">2013-11-14T19:47:47Z</dcterms:created>
  <dcterms:modified xsi:type="dcterms:W3CDTF">2017-10-06T20:21:15Z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