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handoutMasterIdLst>
    <p:handoutMasterId r:id="rId28"/>
  </p:handoutMasterIdLst>
  <p:sldIdLst>
    <p:sldId id="256" r:id="rId2"/>
    <p:sldId id="257" r:id="rId3"/>
    <p:sldId id="259" r:id="rId4"/>
    <p:sldId id="281" r:id="rId5"/>
    <p:sldId id="282" r:id="rId6"/>
    <p:sldId id="277" r:id="rId7"/>
    <p:sldId id="280" r:id="rId8"/>
    <p:sldId id="274" r:id="rId9"/>
    <p:sldId id="276" r:id="rId10"/>
    <p:sldId id="278" r:id="rId11"/>
    <p:sldId id="262" r:id="rId12"/>
    <p:sldId id="258" r:id="rId13"/>
    <p:sldId id="260" r:id="rId14"/>
    <p:sldId id="266" r:id="rId15"/>
    <p:sldId id="265" r:id="rId16"/>
    <p:sldId id="263" r:id="rId17"/>
    <p:sldId id="267" r:id="rId18"/>
    <p:sldId id="261" r:id="rId19"/>
    <p:sldId id="279" r:id="rId20"/>
    <p:sldId id="264" r:id="rId21"/>
    <p:sldId id="268" r:id="rId22"/>
    <p:sldId id="270" r:id="rId23"/>
    <p:sldId id="271" r:id="rId24"/>
    <p:sldId id="272" r:id="rId25"/>
    <p:sldId id="273" r:id="rId26"/>
    <p:sldId id="275" r:id="rId27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F1704030-6EB4-42E6-95DD-93DF1146E6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8F6B-FBBC-44B5-8965-2A3F39B85B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066D-CE61-466D-8EF3-327FDAB233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3BD4-9BA6-4E38-AD09-E4F59AA04A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9BC0-3A5D-4D06-9C80-639B59EFCE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2B7C-FA82-4F98-B16D-A7B5FBB987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D33E-04F3-40D0-8B18-4E278AEDD1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B9C9-009B-4E3B-8596-A113E28606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0A63-3231-4240-AD18-636A4E9BAC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E45-8094-4468-8446-FC367E15E6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5CE0-ED96-46A9-9371-F6674245F5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E15B-644E-4B83-8AAA-F8DE2E54B9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3E0F-B335-4257-B5CD-3C2D98C84F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hyperlink" Target="http://www.google.com/url?sa=i&amp;rct=j&amp;q=difficulty+breathing&amp;source=images&amp;cd=&amp;cad=rja&amp;docid=EaSm5w4gqTcRVM&amp;tbnid=p0RhIzHndEuCyM:&amp;ved=0CAUQjRw&amp;url=http://www.normalbreathing.com/CO2-deep-breathing-myth.php&amp;ei=OW2TUrfsGZTqkAeb4oHADg&amp;psig=AFQjCNGoZNfIFqYzbSwGqBYj4KEF_xHFNA&amp;ust=138547984911532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iremen+%2B+police&amp;source=images&amp;cd=&amp;cad=rja&amp;docid=CJjQAyxfd9KCFM&amp;tbnid=yqDBRLAWlTcvxM:&amp;ved=0CAUQjRw&amp;url=http://www.totalmortgage.com/blog/mortgage-rates/hud-program-offers-half-off-homes-for-police-firefighters-teachers-emts/8168&amp;ei=3XCTUtClM4mokQeVl4HoAw&amp;psig=AFQjCNE9g_gAnGZkoyInLxqWz15215wy_Q&amp;ust=1385480725990834" TargetMode="External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call+911&amp;source=images&amp;cd=&amp;cad=rja&amp;docid=3kSL7zuj49WM3M&amp;tbnid=KL7mhkoDQkjHcM:&amp;ved=0CAUQjRw&amp;url=http://www.edmonton.ca/for_residents/emergency_services/calling-911.aspx&amp;ei=VHKTUra7EcfVkQepkoHQDA&amp;psig=AFQjCNEM_hjV2eWBv171cXHpuqsLtsFfPw&amp;ust=138548098353720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prescription&amp;source=images&amp;cd=&amp;cad=rja&amp;docid=wkRwd_4NNTd4CM&amp;tbnid=5LNO2p2BowOV6M:&amp;ved=&amp;url=http://oxywatchdog.com/tag/prescription-drug-monitoring-program/page/2/&amp;ei=LXWTUvi1OIyDkQeejoH4DQ&amp;psig=AFQjCNEam4AcwOuDaqf4Mn6rgWA1gOexpw&amp;ust=13854819023995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prescription&amp;source=images&amp;cd=&amp;cad=rja&amp;docid=S-eTMBQREB3d2M&amp;tbnid=dULm0sC0qrH4lM:&amp;ved=0CAUQjRw&amp;url=http://www.purdue.edu/push/medicalservices/scripthelp.shtml&amp;ei=eXWTUv7bMcGokQeE_YCgBA&amp;psig=AFQjCNEam4AcwOuDaqf4Mn6rgWA1gOexpw&amp;ust=138548190239956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over+the+ounter&amp;source=images&amp;cd=&amp;cad=rja&amp;docid=XWGOfL6uWlo26M&amp;tbnid=KTmabGYg78A7tM:&amp;ved=0CAUQjRw&amp;url=http://www.dreamstime.com/stock-photos-over-counter-drugs-image21210173&amp;ei=KnaTUraHJIjvkQe89IG4Dg&amp;psig=AFQjCNGAcvMdkgPnx7DrXqAXDiHPqHg44g&amp;ust=13854821011829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over+the+ounter&amp;source=images&amp;cd=&amp;cad=rja&amp;docid=hz5zTq7bEFlL8M&amp;tbnid=xavCCDmB257kvM:&amp;ved=0CAUQjRw&amp;url=http://www.fredsmeds.com/over-the-counter.html&amp;ei=KnaTUraHJIjvkQe89IG4Dg&amp;psig=AFQjCNGAcvMdkgPnx7DrXqAXDiHPqHg44g&amp;ust=138548210118291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What To Do When You Feel Sick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 dirty="0"/>
              <a:t> A Guide for </a:t>
            </a:r>
          </a:p>
          <a:p>
            <a:pPr algn="ctr">
              <a:buFont typeface="Wingdings" pitchFamily="2" charset="2"/>
              <a:buNone/>
            </a:pPr>
            <a:r>
              <a:rPr lang="en-US" sz="3200" dirty="0"/>
              <a:t>Newly Arrived</a:t>
            </a:r>
          </a:p>
          <a:p>
            <a:pPr algn="ctr">
              <a:buFont typeface="Wingdings" pitchFamily="2" charset="2"/>
              <a:buNone/>
            </a:pPr>
            <a:r>
              <a:rPr lang="en-US" sz="3200" dirty="0" smtClean="0"/>
              <a:t>Immigrants</a:t>
            </a:r>
            <a:endParaRPr lang="en-US" sz="3200" dirty="0"/>
          </a:p>
          <a:p>
            <a:pPr>
              <a:buFont typeface="Wingdings" pitchFamily="2" charset="2"/>
              <a:buNone/>
            </a:pPr>
            <a:endParaRPr lang="en-US" sz="3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/>
              <a:t> </a:t>
            </a:r>
          </a:p>
        </p:txBody>
      </p:sp>
      <p:pic>
        <p:nvPicPr>
          <p:cNvPr id="2058" name="Picture 10" descr="MC90001600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3886200" cy="3806825"/>
          </a:xfrm>
          <a:prstGeom prst="rect">
            <a:avLst/>
          </a:prstGeom>
          <a:noFill/>
        </p:spPr>
      </p:pic>
      <p:pic>
        <p:nvPicPr>
          <p:cNvPr id="2061" name="Picture 13" descr="pi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81400"/>
            <a:ext cx="1965325" cy="2362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38800" y="6353274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Alana Schriver, Omaha Public Schools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can treat at home: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5240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Cold and Flu </a:t>
            </a:r>
            <a:r>
              <a:rPr lang="en-US" sz="2600" dirty="0" smtClean="0"/>
              <a:t>symptoms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dirty="0" smtClean="0"/>
              <a:t>Coughing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dirty="0"/>
              <a:t>Headache and low </a:t>
            </a:r>
            <a:r>
              <a:rPr lang="en-US" sz="2600" dirty="0" smtClean="0"/>
              <a:t>fever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dirty="0"/>
              <a:t>Body aches and </a:t>
            </a:r>
            <a:r>
              <a:rPr lang="en-US" sz="2600" dirty="0" smtClean="0"/>
              <a:t>pain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dirty="0"/>
              <a:t>Menstrual period </a:t>
            </a:r>
            <a:r>
              <a:rPr lang="en-US" sz="2600" dirty="0" smtClean="0"/>
              <a:t>discomfort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dirty="0"/>
              <a:t>Seasonal allergies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600" dirty="0"/>
              <a:t> </a:t>
            </a:r>
          </a:p>
        </p:txBody>
      </p:sp>
      <p:pic>
        <p:nvPicPr>
          <p:cNvPr id="140293" name="Picture 5" descr="MP90043933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62045"/>
            <a:ext cx="3962400" cy="559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can treat at home: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</a:t>
            </a:r>
            <a:r>
              <a:rPr lang="en-US" dirty="0"/>
              <a:t>, Flu or Fever</a:t>
            </a:r>
          </a:p>
          <a:p>
            <a:pPr lvl="1"/>
            <a:r>
              <a:rPr lang="en-US" sz="2000" dirty="0"/>
              <a:t>You should have a </a:t>
            </a:r>
            <a:r>
              <a:rPr lang="en-US" sz="2000" b="1" dirty="0"/>
              <a:t>thermometer</a:t>
            </a:r>
            <a:r>
              <a:rPr lang="en-US" sz="2000" dirty="0"/>
              <a:t> at home to </a:t>
            </a:r>
            <a:r>
              <a:rPr lang="en-US" sz="2000" dirty="0" smtClean="0"/>
              <a:t>take </a:t>
            </a:r>
            <a:r>
              <a:rPr lang="en-US" sz="2000" dirty="0"/>
              <a:t>temperature.  </a:t>
            </a:r>
            <a:endParaRPr lang="en-US" sz="2000" dirty="0" smtClean="0"/>
          </a:p>
          <a:p>
            <a:pPr lvl="1"/>
            <a:r>
              <a:rPr lang="en-US" sz="2000" dirty="0" smtClean="0"/>
              <a:t>Anything </a:t>
            </a:r>
            <a:r>
              <a:rPr lang="en-US" sz="2000" dirty="0"/>
              <a:t>100 </a:t>
            </a:r>
            <a:r>
              <a:rPr lang="en-US" sz="2000" dirty="0" smtClean="0"/>
              <a:t>degrees </a:t>
            </a:r>
            <a:r>
              <a:rPr lang="en-US" sz="2000" dirty="0" err="1" smtClean="0"/>
              <a:t>fahrenheit</a:t>
            </a:r>
            <a:r>
              <a:rPr lang="en-US" sz="2000" dirty="0" smtClean="0"/>
              <a:t> </a:t>
            </a:r>
            <a:r>
              <a:rPr lang="en-US" sz="2000" dirty="0"/>
              <a:t>or higher, call your doctor.  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06500" name="Picture 4" descr="Therm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3390900" cy="308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4343400"/>
            <a:ext cx="3886200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Ask the Yates school nurse to show you how to use a thermometer if you have never used one before.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can treat at home: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Headache, Pain, and Low Fevers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02404" name="Picture 4" descr="Advil"/>
          <p:cNvPicPr>
            <a:picLocks noChangeAspect="1" noChangeArrowheads="1"/>
          </p:cNvPicPr>
          <p:nvPr/>
        </p:nvPicPr>
        <p:blipFill>
          <a:blip r:embed="rId2" cstate="print"/>
          <a:srcRect l="17857" r="17857"/>
          <a:stretch>
            <a:fillRect/>
          </a:stretch>
        </p:blipFill>
        <p:spPr bwMode="auto">
          <a:xfrm>
            <a:off x="685800" y="2286000"/>
            <a:ext cx="1862138" cy="2895600"/>
          </a:xfrm>
          <a:prstGeom prst="rect">
            <a:avLst/>
          </a:prstGeom>
          <a:noFill/>
        </p:spPr>
      </p:pic>
      <p:pic>
        <p:nvPicPr>
          <p:cNvPr id="102409" name="Picture 9" descr="ibuprofen-200mg-drugs"/>
          <p:cNvPicPr>
            <a:picLocks noChangeAspect="1" noChangeArrowheads="1"/>
          </p:cNvPicPr>
          <p:nvPr/>
        </p:nvPicPr>
        <p:blipFill>
          <a:blip r:embed="rId3" cstate="print"/>
          <a:srcRect l="21201" r="24400"/>
          <a:stretch>
            <a:fillRect/>
          </a:stretch>
        </p:blipFill>
        <p:spPr bwMode="auto">
          <a:xfrm>
            <a:off x="2514600" y="2362200"/>
            <a:ext cx="1792288" cy="3295650"/>
          </a:xfrm>
          <a:prstGeom prst="rect">
            <a:avLst/>
          </a:prstGeom>
          <a:noFill/>
        </p:spPr>
      </p:pic>
      <p:pic>
        <p:nvPicPr>
          <p:cNvPr id="102410" name="Picture 10" descr="Tylenol-Extra-Strength-Caplets-325-Count"/>
          <p:cNvPicPr>
            <a:picLocks noChangeAspect="1" noChangeArrowheads="1"/>
          </p:cNvPicPr>
          <p:nvPr/>
        </p:nvPicPr>
        <p:blipFill>
          <a:blip r:embed="rId4" cstate="print"/>
          <a:srcRect t="15044" b="21239"/>
          <a:stretch>
            <a:fillRect/>
          </a:stretch>
        </p:blipFill>
        <p:spPr bwMode="auto">
          <a:xfrm>
            <a:off x="4648200" y="3810000"/>
            <a:ext cx="2870200" cy="1828800"/>
          </a:xfrm>
          <a:prstGeom prst="rect">
            <a:avLst/>
          </a:prstGeom>
          <a:noFill/>
        </p:spPr>
      </p:pic>
      <p:pic>
        <p:nvPicPr>
          <p:cNvPr id="102411" name="Picture 11" descr="aspir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362200"/>
            <a:ext cx="2628900" cy="15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can treat at home: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Cold and Flu Symptoms 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</a:t>
            </a:r>
            <a:r>
              <a:rPr lang="en-US" sz="2000"/>
              <a:t>Nasal decongestant (runny or stuffy nose),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   sinus pain, sore throat, cough, body aches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04452" name="Picture 4" descr="DayQu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76600"/>
            <a:ext cx="1216025" cy="2667000"/>
          </a:xfrm>
          <a:prstGeom prst="rect">
            <a:avLst/>
          </a:prstGeom>
          <a:noFill/>
        </p:spPr>
      </p:pic>
      <p:pic>
        <p:nvPicPr>
          <p:cNvPr id="104453" name="Picture 5" descr="Nyquil"/>
          <p:cNvPicPr>
            <a:picLocks noChangeAspect="1" noChangeArrowheads="1"/>
          </p:cNvPicPr>
          <p:nvPr/>
        </p:nvPicPr>
        <p:blipFill>
          <a:blip r:embed="rId3" cstate="print"/>
          <a:srcRect l="24925" r="22223"/>
          <a:stretch>
            <a:fillRect/>
          </a:stretch>
        </p:blipFill>
        <p:spPr bwMode="auto">
          <a:xfrm>
            <a:off x="4495800" y="3200400"/>
            <a:ext cx="1489075" cy="2819400"/>
          </a:xfrm>
          <a:prstGeom prst="rect">
            <a:avLst/>
          </a:prstGeom>
          <a:noFill/>
        </p:spPr>
      </p:pic>
      <p:pic>
        <p:nvPicPr>
          <p:cNvPr id="104455" name="Picture 7" descr="Sudafed - Walgre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1978">
            <a:off x="6154738" y="1338263"/>
            <a:ext cx="2362200" cy="1838325"/>
          </a:xfrm>
          <a:prstGeom prst="rect">
            <a:avLst/>
          </a:prstGeom>
          <a:noFill/>
        </p:spPr>
      </p:pic>
      <p:pic>
        <p:nvPicPr>
          <p:cNvPr id="104456" name="Picture 8" descr="Sudafed"/>
          <p:cNvPicPr>
            <a:picLocks noChangeAspect="1" noChangeArrowheads="1"/>
          </p:cNvPicPr>
          <p:nvPr/>
        </p:nvPicPr>
        <p:blipFill>
          <a:blip r:embed="rId5" cstate="print"/>
          <a:srcRect t="9468" b="7692"/>
          <a:stretch>
            <a:fillRect/>
          </a:stretch>
        </p:blipFill>
        <p:spPr bwMode="auto">
          <a:xfrm>
            <a:off x="533400" y="3429000"/>
            <a:ext cx="2438400" cy="2019300"/>
          </a:xfrm>
          <a:prstGeom prst="rect">
            <a:avLst/>
          </a:prstGeom>
          <a:noFill/>
        </p:spPr>
      </p:pic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019800" y="3429000"/>
            <a:ext cx="2590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WARNING:</a:t>
            </a:r>
            <a:r>
              <a:rPr lang="en-US"/>
              <a:t> Some medicine may make you drowsy (sleepy).  Do not take cold medicine if you need to be alert.  Do not take night-time medicine during the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can treat at home: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Coughing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Always cover your mouth when you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cough or sneeze so that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you don’t spread germs.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10596" name="Picture 4" descr="cough 1"/>
          <p:cNvPicPr>
            <a:picLocks noChangeAspect="1" noChangeArrowheads="1"/>
          </p:cNvPicPr>
          <p:nvPr/>
        </p:nvPicPr>
        <p:blipFill>
          <a:blip r:embed="rId2" cstate="print"/>
          <a:srcRect t="15152" b="21213"/>
          <a:stretch>
            <a:fillRect/>
          </a:stretch>
        </p:blipFill>
        <p:spPr bwMode="auto">
          <a:xfrm>
            <a:off x="5943600" y="4038600"/>
            <a:ext cx="2514600" cy="1600200"/>
          </a:xfrm>
          <a:prstGeom prst="rect">
            <a:avLst/>
          </a:prstGeom>
          <a:noFill/>
        </p:spPr>
      </p:pic>
      <p:pic>
        <p:nvPicPr>
          <p:cNvPr id="110597" name="Picture 5" descr="cough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3200400" cy="2097088"/>
          </a:xfrm>
          <a:prstGeom prst="rect">
            <a:avLst/>
          </a:prstGeom>
          <a:noFill/>
        </p:spPr>
      </p:pic>
      <p:pic>
        <p:nvPicPr>
          <p:cNvPr id="110598" name="Picture 6" descr="halls-cough-drop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743200"/>
            <a:ext cx="1981200" cy="3124200"/>
          </a:xfrm>
          <a:prstGeom prst="rect">
            <a:avLst/>
          </a:prstGeom>
          <a:noFill/>
        </p:spPr>
      </p:pic>
      <p:pic>
        <p:nvPicPr>
          <p:cNvPr id="110599" name="Picture 7" descr="rico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240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can treat at home: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800600" cy="4530725"/>
          </a:xfrm>
        </p:spPr>
        <p:txBody>
          <a:bodyPr/>
          <a:lstStyle/>
          <a:p>
            <a:r>
              <a:rPr lang="en-US" sz="3000"/>
              <a:t>Diarrhea and Vomiting</a:t>
            </a:r>
          </a:p>
          <a:p>
            <a:pPr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0957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 lvl="1" algn="r">
              <a:buFont typeface="Wingdings" pitchFamily="2" charset="2"/>
              <a:buNone/>
            </a:pPr>
            <a:endParaRPr lang="en-US" sz="1800"/>
          </a:p>
          <a:p>
            <a:pPr lvl="1" algn="r">
              <a:buFont typeface="Wingdings" pitchFamily="2" charset="2"/>
              <a:buNone/>
            </a:pPr>
            <a:r>
              <a:rPr lang="en-US" sz="1800"/>
              <a:t>Make sure you drink plenty of fluids, like water and fruit juice (NOT soda or energy drinks).</a:t>
            </a:r>
          </a:p>
          <a:p>
            <a:pPr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109572" name="Picture 4" descr="pep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3657600" cy="2770188"/>
          </a:xfrm>
          <a:prstGeom prst="rect">
            <a:avLst/>
          </a:prstGeom>
          <a:noFill/>
        </p:spPr>
      </p:pic>
      <p:pic>
        <p:nvPicPr>
          <p:cNvPr id="109574" name="Picture 6" descr="pedialy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19200"/>
            <a:ext cx="1516063" cy="36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can treat at home: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Children’s Cold, Flu or Fever</a:t>
            </a:r>
          </a:p>
          <a:p>
            <a:pPr lvl="1"/>
            <a:r>
              <a:rPr lang="en-US" sz="2000"/>
              <a:t>If your child is less than 6 months old, NEVER give them any medicine without your doctor’s consent.  </a:t>
            </a:r>
          </a:p>
          <a:p>
            <a:pPr lvl="1"/>
            <a:r>
              <a:rPr lang="en-US" sz="2000"/>
              <a:t>Children should NOT take adult dosages.  Always check the label for the proper dosage.</a:t>
            </a:r>
            <a:r>
              <a:rPr lang="en-US"/>
              <a:t>  </a:t>
            </a:r>
          </a:p>
          <a:p>
            <a:pPr lvl="1"/>
            <a:r>
              <a:rPr lang="en-US" sz="2000"/>
              <a:t>Look for medicine specifically made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   for children (there is usually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   a picture of a child on the box).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>
              <a:buFont typeface="Wingdings" pitchFamily="2" charset="2"/>
              <a:buNone/>
            </a:pPr>
            <a:r>
              <a:rPr lang="en-US"/>
              <a:t>  </a:t>
            </a:r>
          </a:p>
        </p:txBody>
      </p:sp>
      <p:pic>
        <p:nvPicPr>
          <p:cNvPr id="107524" name="Picture 4" descr="childrens_medicine_rec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3124200" cy="323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can treat at home: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Seasonal Allergies </a:t>
            </a:r>
          </a:p>
          <a:p>
            <a:pPr lvl="1"/>
            <a:r>
              <a:rPr lang="en-US" sz="2000"/>
              <a:t>Sneezing, itching and watery eyes, scratchy throat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11620" name="Picture 4" descr="Benadr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2551113" cy="2384425"/>
          </a:xfrm>
          <a:prstGeom prst="rect">
            <a:avLst/>
          </a:prstGeom>
          <a:noFill/>
        </p:spPr>
      </p:pic>
      <p:pic>
        <p:nvPicPr>
          <p:cNvPr id="111621" name="Picture 5" descr="allergy-medic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76600"/>
            <a:ext cx="1752600" cy="1752600"/>
          </a:xfrm>
          <a:prstGeom prst="rect">
            <a:avLst/>
          </a:prstGeom>
          <a:noFill/>
        </p:spPr>
      </p:pic>
      <p:pic>
        <p:nvPicPr>
          <p:cNvPr id="111622" name="Picture 6" descr="zyr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19400"/>
            <a:ext cx="2525713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can treat at home: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Menstrual Period Discomfort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05476" name="Picture 4" descr="Advil"/>
          <p:cNvPicPr>
            <a:picLocks noChangeAspect="1" noChangeArrowheads="1"/>
          </p:cNvPicPr>
          <p:nvPr/>
        </p:nvPicPr>
        <p:blipFill>
          <a:blip r:embed="rId2" cstate="print"/>
          <a:srcRect l="20000" r="22223"/>
          <a:stretch>
            <a:fillRect/>
          </a:stretch>
        </p:blipFill>
        <p:spPr bwMode="auto">
          <a:xfrm>
            <a:off x="838200" y="2438400"/>
            <a:ext cx="1893888" cy="3276600"/>
          </a:xfrm>
          <a:prstGeom prst="rect">
            <a:avLst/>
          </a:prstGeom>
          <a:noFill/>
        </p:spPr>
      </p:pic>
      <p:pic>
        <p:nvPicPr>
          <p:cNvPr id="105477" name="Picture 5" descr="mid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95600"/>
            <a:ext cx="2590800" cy="2590800"/>
          </a:xfrm>
          <a:prstGeom prst="rect">
            <a:avLst/>
          </a:prstGeom>
          <a:noFill/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324600" y="5029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(Heating Pad)</a:t>
            </a:r>
          </a:p>
        </p:txBody>
      </p:sp>
      <p:pic>
        <p:nvPicPr>
          <p:cNvPr id="105480" name="Picture 8" descr="heatingP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647950" cy="231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can treat at home: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/>
              <a:t>Menstrual Period Flow</a:t>
            </a:r>
          </a:p>
        </p:txBody>
      </p:sp>
      <p:pic>
        <p:nvPicPr>
          <p:cNvPr id="144388" name="Picture 4" descr="always"/>
          <p:cNvPicPr>
            <a:picLocks noChangeAspect="1" noChangeArrowheads="1"/>
          </p:cNvPicPr>
          <p:nvPr/>
        </p:nvPicPr>
        <p:blipFill>
          <a:blip r:embed="rId2" cstate="print"/>
          <a:srcRect t="14223" b="11111"/>
          <a:stretch>
            <a:fillRect/>
          </a:stretch>
        </p:blipFill>
        <p:spPr bwMode="auto">
          <a:xfrm>
            <a:off x="3810000" y="4343400"/>
            <a:ext cx="2438400" cy="1820863"/>
          </a:xfrm>
          <a:prstGeom prst="rect">
            <a:avLst/>
          </a:prstGeom>
          <a:noFill/>
        </p:spPr>
      </p:pic>
      <p:pic>
        <p:nvPicPr>
          <p:cNvPr id="144389" name="Picture 5" descr="kot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09800"/>
            <a:ext cx="2143125" cy="2143125"/>
          </a:xfrm>
          <a:prstGeom prst="rect">
            <a:avLst/>
          </a:prstGeom>
          <a:noFill/>
        </p:spPr>
      </p:pic>
      <p:pic>
        <p:nvPicPr>
          <p:cNvPr id="144390" name="Picture 6" descr="maxi p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2971800" cy="2316163"/>
          </a:xfrm>
          <a:prstGeom prst="rect">
            <a:avLst/>
          </a:prstGeom>
          <a:noFill/>
        </p:spPr>
      </p:pic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52600" y="2971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Maxi Pads</a:t>
            </a:r>
          </a:p>
        </p:txBody>
      </p:sp>
      <p:pic>
        <p:nvPicPr>
          <p:cNvPr id="144392" name="Picture 8" descr="tamp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352800"/>
            <a:ext cx="2667000" cy="2667000"/>
          </a:xfrm>
          <a:prstGeom prst="rect">
            <a:avLst/>
          </a:prstGeom>
          <a:noFill/>
        </p:spPr>
      </p:pic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096000" y="3657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Tampons</a:t>
            </a:r>
          </a:p>
        </p:txBody>
      </p:sp>
      <p:pic>
        <p:nvPicPr>
          <p:cNvPr id="144395" name="Picture 11" descr="tampa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447800"/>
            <a:ext cx="2781300" cy="183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we will talk about:</a:t>
            </a:r>
            <a:endParaRPr lang="en-US" u="sng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I treat myself at home?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do I make a doctor’s appointment?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should I go to the Emergency Room?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should I call 911?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What else can I do to feel better at home?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/>
              <a:t>Drink plenty of fluids to prevent dehydration and help the body cool itself. Water is the best choice.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Make sure you get plenty of rest.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Keep the room temperature at about 70°F to 74°F.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Dress in light comfortable clothing. Overdressing can trap body heat and cause your temperature to rise.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900" dirty="0"/>
          </a:p>
          <a:p>
            <a:pPr>
              <a:lnSpc>
                <a:spcPct val="90000"/>
              </a:lnSpc>
              <a:buNone/>
            </a:pPr>
            <a:endParaRPr lang="en-US" sz="1900" dirty="0"/>
          </a:p>
        </p:txBody>
      </p:sp>
      <p:pic>
        <p:nvPicPr>
          <p:cNvPr id="1027" name="Picture 3" descr="C:\Users\eschria866\AppData\Local\Microsoft\Windows\Temporary Internet Files\Content.IE5\0T02LDJY\MC9004405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67200"/>
            <a:ext cx="3127383" cy="2209800"/>
          </a:xfrm>
          <a:prstGeom prst="rect">
            <a:avLst/>
          </a:prstGeom>
          <a:noFill/>
        </p:spPr>
      </p:pic>
      <p:pic>
        <p:nvPicPr>
          <p:cNvPr id="3" name="Picture 3" descr="C:\Users\eschria866\AppData\Local\Microsoft\Windows\Temporary Internet Files\Content.IE5\B36XP4YK\MP9004221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3276600" cy="2183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When should I make </a:t>
            </a:r>
            <a:r>
              <a:rPr lang="en-US" sz="3000" b="1" dirty="0" smtClean="0"/>
              <a:t>a Doctor’s appointment?</a:t>
            </a:r>
            <a:endParaRPr lang="en-US" sz="3000" b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5532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Call </a:t>
            </a:r>
            <a:r>
              <a:rPr lang="en-US" sz="2200" dirty="0"/>
              <a:t>your doctor for any fever 100 degrees or higher.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Phlegm versus snot: </a:t>
            </a:r>
            <a:r>
              <a:rPr lang="en-US" sz="2200" dirty="0" smtClean="0"/>
              <a:t> snot comes from your nose, phlegm comes from your lungs.   If </a:t>
            </a:r>
            <a:r>
              <a:rPr lang="en-US" sz="2200" dirty="0"/>
              <a:t>you are coughing up </a:t>
            </a:r>
            <a:r>
              <a:rPr lang="en-US" sz="2200" dirty="0" smtClean="0"/>
              <a:t>phlegm (thick mucus) </a:t>
            </a:r>
            <a:r>
              <a:rPr lang="en-US" sz="2200" dirty="0"/>
              <a:t>from your lungs, you should call and make a doctor’s appointment. </a:t>
            </a:r>
            <a:r>
              <a:rPr lang="en-US" sz="2200" dirty="0" smtClean="0"/>
              <a:t>  Clear snot from your nose is OK; colored snot (green or yellow) means you should see a doctor.</a:t>
            </a: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Do not call the doctor about cold or flu symptoms until you have been sick at least </a:t>
            </a:r>
            <a:r>
              <a:rPr lang="en-US" sz="2200" b="1" dirty="0"/>
              <a:t>one week</a:t>
            </a:r>
            <a:r>
              <a:rPr lang="en-US" sz="2200" dirty="0"/>
              <a:t> (unless you have a high fever).  If your cold symptoms just started, stay home, </a:t>
            </a:r>
            <a:r>
              <a:rPr lang="en-US" sz="2200" dirty="0" smtClean="0"/>
              <a:t>rest </a:t>
            </a:r>
            <a:r>
              <a:rPr lang="en-US" sz="2200" dirty="0"/>
              <a:t>and drink plenty of fluids.  If you are still sick a week later, call and make an appointment with your doctor.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500" dirty="0"/>
          </a:p>
        </p:txBody>
      </p:sp>
      <p:pic>
        <p:nvPicPr>
          <p:cNvPr id="2050" name="Picture 2" descr="C:\Users\eschria866\AppData\Local\Microsoft\Windows\Temporary Internet Files\Content.IE5\B36XP4YK\MP9004222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71600"/>
            <a:ext cx="1829916" cy="2743534"/>
          </a:xfrm>
          <a:prstGeom prst="rect">
            <a:avLst/>
          </a:prstGeom>
          <a:noFill/>
        </p:spPr>
      </p:pic>
      <p:pic>
        <p:nvPicPr>
          <p:cNvPr id="2051" name="Picture 3" descr="C:\Users\eschria866\AppData\Local\Microsoft\Windows\Temporary Internet Files\Content.IE5\B36XP4YK\MP9004387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267200"/>
            <a:ext cx="1524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What should </a:t>
            </a:r>
            <a:r>
              <a:rPr lang="en-US" sz="3000" b="1" dirty="0"/>
              <a:t>I make </a:t>
            </a:r>
            <a:r>
              <a:rPr lang="en-US" sz="3000" b="1" dirty="0" smtClean="0"/>
              <a:t>a doctor’s appointment for?</a:t>
            </a:r>
            <a:endParaRPr lang="en-US" sz="3000" b="1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3657600"/>
            <a:ext cx="4038600" cy="3429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en-US" sz="2600" dirty="0"/>
          </a:p>
          <a:p>
            <a:r>
              <a:rPr lang="en-US" sz="2600" dirty="0"/>
              <a:t>Cold or flu (if sick longer than one week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Fever</a:t>
            </a:r>
            <a:endParaRPr lang="en-US" sz="2600" dirty="0"/>
          </a:p>
          <a:p>
            <a:r>
              <a:rPr lang="en-US" sz="2600" dirty="0" smtClean="0"/>
              <a:t>Non-seasonal Allergies</a:t>
            </a:r>
            <a:r>
              <a:rPr lang="en-US" sz="2600" dirty="0"/>
              <a:t>  </a:t>
            </a:r>
          </a:p>
          <a:p>
            <a:pPr>
              <a:buNone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600" dirty="0"/>
          </a:p>
          <a:p>
            <a:r>
              <a:rPr lang="en-US" sz="2600" dirty="0" smtClean="0"/>
              <a:t>High blood pressure </a:t>
            </a:r>
          </a:p>
          <a:p>
            <a:r>
              <a:rPr lang="en-US" sz="2600" dirty="0" smtClean="0"/>
              <a:t>Diabetes  </a:t>
            </a:r>
          </a:p>
          <a:p>
            <a:r>
              <a:rPr lang="en-US" sz="2600" dirty="0" smtClean="0"/>
              <a:t>Refill prescriptions </a:t>
            </a:r>
          </a:p>
          <a:p>
            <a:r>
              <a:rPr lang="en-US" sz="2600" dirty="0" smtClean="0"/>
              <a:t>Skin rash </a:t>
            </a:r>
            <a:endParaRPr lang="en-US" sz="2600" dirty="0"/>
          </a:p>
          <a:p>
            <a:r>
              <a:rPr lang="en-US" sz="2600" dirty="0"/>
              <a:t>Immunizations  </a:t>
            </a:r>
          </a:p>
          <a:p>
            <a:r>
              <a:rPr lang="en-US" sz="2600" dirty="0" smtClean="0"/>
              <a:t>Earache</a:t>
            </a:r>
            <a:endParaRPr lang="en-US" sz="2600" dirty="0"/>
          </a:p>
          <a:p>
            <a:r>
              <a:rPr lang="en-US" sz="2600" dirty="0"/>
              <a:t>Sexually transmitted diseases</a:t>
            </a:r>
          </a:p>
          <a:p>
            <a:r>
              <a:rPr lang="en-US" sz="2600" dirty="0"/>
              <a:t>Prenatal care </a:t>
            </a:r>
            <a:r>
              <a:rPr lang="en-US" sz="2600" dirty="0" smtClean="0"/>
              <a:t>(pregnancy) </a:t>
            </a:r>
          </a:p>
          <a:p>
            <a:r>
              <a:rPr lang="en-US" sz="2600" dirty="0" smtClean="0"/>
              <a:t>Arthritis (pain in joints)</a:t>
            </a:r>
          </a:p>
          <a:p>
            <a:endParaRPr lang="en-US" sz="2600" dirty="0"/>
          </a:p>
          <a:p>
            <a:pPr>
              <a:buFont typeface="Wingdings" pitchFamily="2" charset="2"/>
              <a:buNone/>
            </a:pPr>
            <a:endParaRPr lang="en-US" sz="2600" dirty="0"/>
          </a:p>
          <a:p>
            <a:pPr>
              <a:buFont typeface="Wingdings" pitchFamily="2" charset="2"/>
              <a:buNone/>
            </a:pPr>
            <a:endParaRPr lang="en-US" sz="1400" dirty="0"/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3077" name="Picture 5" descr="C:\Users\eschria866\AppData\Local\Microsoft\Windows\Temporary Internet Files\Content.IE5\L93CQRCJ\MP9001851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55218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/>
              <a:t>When do I go to the Emergency Room?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524000"/>
            <a:ext cx="4038600" cy="2667000"/>
          </a:xfrm>
        </p:spPr>
        <p:txBody>
          <a:bodyPr/>
          <a:lstStyle/>
          <a:p>
            <a:r>
              <a:rPr lang="en-US" sz="2600" dirty="0"/>
              <a:t>Loss of consciousness </a:t>
            </a:r>
          </a:p>
          <a:p>
            <a:r>
              <a:rPr lang="en-US" sz="2600" dirty="0"/>
              <a:t>Broken bones </a:t>
            </a:r>
          </a:p>
          <a:p>
            <a:r>
              <a:rPr lang="en-US" sz="2600" dirty="0"/>
              <a:t>Chest pain </a:t>
            </a:r>
          </a:p>
          <a:p>
            <a:r>
              <a:rPr lang="en-US" sz="2600" dirty="0"/>
              <a:t>Deep cuts and lacerations (severe bleeding)</a:t>
            </a:r>
          </a:p>
          <a:p>
            <a:endParaRPr lang="en-US" sz="2600" dirty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524001"/>
            <a:ext cx="3581400" cy="2971800"/>
          </a:xfrm>
        </p:spPr>
        <p:txBody>
          <a:bodyPr/>
          <a:lstStyle/>
          <a:p>
            <a:r>
              <a:rPr lang="en-US" sz="2600" dirty="0"/>
              <a:t>Head injury  </a:t>
            </a:r>
          </a:p>
          <a:p>
            <a:r>
              <a:rPr lang="en-US" sz="2600" dirty="0"/>
              <a:t>Vomiting blood </a:t>
            </a:r>
          </a:p>
          <a:p>
            <a:r>
              <a:rPr lang="en-US" sz="2600" dirty="0"/>
              <a:t>Seizures  </a:t>
            </a:r>
          </a:p>
          <a:p>
            <a:r>
              <a:rPr lang="en-US" sz="2600" dirty="0"/>
              <a:t>Difficulty breathing </a:t>
            </a:r>
          </a:p>
          <a:p>
            <a:r>
              <a:rPr lang="en-US" sz="2600" dirty="0"/>
              <a:t>Acute asthma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74676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Emergency Rooms are open 24 hours a day,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7 days a week.</a:t>
            </a:r>
          </a:p>
        </p:txBody>
      </p:sp>
      <p:pic>
        <p:nvPicPr>
          <p:cNvPr id="4098" name="Picture 2" descr="C:\Users\eschria866\AppData\Local\Microsoft\Windows\Temporary Internet Files\Content.IE5\566P0ZVJ\MC9002909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57910">
            <a:off x="5947972" y="3361692"/>
            <a:ext cx="1114169" cy="2395675"/>
          </a:xfrm>
          <a:prstGeom prst="rect">
            <a:avLst/>
          </a:prstGeom>
          <a:noFill/>
        </p:spPr>
      </p:pic>
      <p:pic>
        <p:nvPicPr>
          <p:cNvPr id="4099" name="Picture 3" descr="C:\Users\eschria866\AppData\Local\Microsoft\Windows\Temporary Internet Files\Content.IE5\0T02LDJY\MC9003341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1676400" cy="2333352"/>
          </a:xfrm>
          <a:prstGeom prst="rect">
            <a:avLst/>
          </a:prstGeom>
          <a:noFill/>
        </p:spPr>
      </p:pic>
      <p:pic>
        <p:nvPicPr>
          <p:cNvPr id="4102" name="Picture 6" descr="http://t1.gstatic.com/images?q=tbn:ANd9GcQQZJrGxgG7kBDlAFYRfqq78XITIo44Cs4ctY9COv8teEHuD3x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962400"/>
            <a:ext cx="2286000" cy="1455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When do I call 911?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3352800"/>
            <a:ext cx="4191000" cy="3124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Severe </a:t>
            </a:r>
            <a:r>
              <a:rPr lang="en-US" sz="2400" dirty="0"/>
              <a:t>bleeding</a:t>
            </a:r>
          </a:p>
          <a:p>
            <a:r>
              <a:rPr lang="en-US" sz="2400" dirty="0"/>
              <a:t>Chest pain</a:t>
            </a:r>
          </a:p>
          <a:p>
            <a:r>
              <a:rPr lang="en-US" sz="2400" dirty="0"/>
              <a:t>Loss of consciousness</a:t>
            </a:r>
          </a:p>
          <a:p>
            <a:r>
              <a:rPr lang="en-US" sz="2400" dirty="0"/>
              <a:t>Vomiting blood </a:t>
            </a:r>
          </a:p>
          <a:p>
            <a:r>
              <a:rPr lang="en-US" sz="2400" dirty="0"/>
              <a:t>Seizures  </a:t>
            </a:r>
          </a:p>
          <a:p>
            <a:r>
              <a:rPr lang="en-US" sz="2400" dirty="0"/>
              <a:t>Difficulty breathing</a:t>
            </a:r>
          </a:p>
          <a:p>
            <a:pPr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733800" y="3657601"/>
            <a:ext cx="5105400" cy="762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911 </a:t>
            </a:r>
            <a:r>
              <a:rPr lang="en-US" sz="3000" b="1" dirty="0">
                <a:solidFill>
                  <a:srgbClr val="002060"/>
                </a:solidFill>
              </a:rPr>
              <a:t>Emergencies also include: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129037" name="Picture 13" descr="MC90009274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062413" cy="1898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371601"/>
            <a:ext cx="396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911 is for the same types of things you would go to the Emergency Room for, </a:t>
            </a:r>
            <a:r>
              <a:rPr lang="en-US" sz="2400" b="1" dirty="0" smtClean="0"/>
              <a:t>especially if you don’t have a car</a:t>
            </a:r>
            <a:r>
              <a:rPr lang="en-US" sz="2400" dirty="0" smtClean="0"/>
              <a:t>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191000"/>
            <a:ext cx="3124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Fire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Crime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 Car accidents</a:t>
            </a:r>
          </a:p>
        </p:txBody>
      </p:sp>
      <p:pic>
        <p:nvPicPr>
          <p:cNvPr id="7170" name="Picture 2" descr="http://www.totalmortgage.com/blog/wp-content/uploads/2010/11/HU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00549"/>
            <a:ext cx="245745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Tips for calling 911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905000"/>
            <a:ext cx="457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Stay calm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Know </a:t>
            </a:r>
            <a:r>
              <a:rPr lang="en-US" b="1" dirty="0"/>
              <a:t>where</a:t>
            </a:r>
            <a:r>
              <a:rPr lang="en-US" dirty="0"/>
              <a:t> you </a:t>
            </a:r>
            <a:r>
              <a:rPr lang="en-US" dirty="0" smtClean="0"/>
              <a:t>are 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If you don’t speak English,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stay </a:t>
            </a:r>
            <a:r>
              <a:rPr lang="en-US" dirty="0"/>
              <a:t>on the phone and </a:t>
            </a:r>
            <a:r>
              <a:rPr lang="en-US" dirty="0" smtClean="0"/>
              <a:t>repeat </a:t>
            </a:r>
          </a:p>
          <a:p>
            <a:pPr>
              <a:buNone/>
            </a:pPr>
            <a:r>
              <a:rPr lang="en-US" dirty="0" smtClean="0"/>
              <a:t>your </a:t>
            </a:r>
            <a:r>
              <a:rPr lang="en-US" dirty="0"/>
              <a:t>address 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Do not hang up until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dispatcher says so</a:t>
            </a:r>
          </a:p>
        </p:txBody>
      </p:sp>
      <p:pic>
        <p:nvPicPr>
          <p:cNvPr id="6149" name="Picture 5" descr="http://www.edmonton.ca/for_residents/call9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4946"/>
            <a:ext cx="3657600" cy="522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pic>
        <p:nvPicPr>
          <p:cNvPr id="136196" name="Picture 4" descr="MC9004419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393382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Medicine: What is the difference?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86200"/>
            <a:ext cx="8229600" cy="2590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900" b="1" dirty="0" smtClean="0"/>
              <a:t>Over-the-Counter </a:t>
            </a:r>
            <a:r>
              <a:rPr lang="en-US" sz="2900" b="1" dirty="0"/>
              <a:t>(OTC):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You </a:t>
            </a:r>
            <a:r>
              <a:rPr lang="en-US" sz="2400" dirty="0"/>
              <a:t>can buy OTC medicine at the 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store without a </a:t>
            </a:r>
            <a:r>
              <a:rPr lang="en-US" sz="2400" dirty="0"/>
              <a:t>prescription from 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your </a:t>
            </a:r>
            <a:r>
              <a:rPr lang="en-US" sz="2400" dirty="0"/>
              <a:t>doctor</a:t>
            </a:r>
            <a:r>
              <a:rPr lang="en-US" sz="2400" dirty="0" smtClean="0"/>
              <a:t>.  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OTC medicine is just sitting on shelves at the store. 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You do not need to ask a pharmacist for it.  </a:t>
            </a:r>
            <a:endParaRPr lang="en-US" sz="2400" dirty="0"/>
          </a:p>
        </p:txBody>
      </p:sp>
      <p:pic>
        <p:nvPicPr>
          <p:cNvPr id="103431" name="Picture 7" descr="Prescription-Bottle2"/>
          <p:cNvPicPr>
            <a:picLocks noChangeAspect="1" noChangeArrowheads="1"/>
          </p:cNvPicPr>
          <p:nvPr/>
        </p:nvPicPr>
        <p:blipFill>
          <a:blip r:embed="rId2" cstate="print"/>
          <a:srcRect r="26718"/>
          <a:stretch>
            <a:fillRect/>
          </a:stretch>
        </p:blipFill>
        <p:spPr bwMode="auto">
          <a:xfrm>
            <a:off x="838200" y="1447800"/>
            <a:ext cx="1219200" cy="2540327"/>
          </a:xfrm>
          <a:prstGeom prst="rect">
            <a:avLst/>
          </a:prstGeom>
          <a:noFill/>
        </p:spPr>
      </p:pic>
      <p:pic>
        <p:nvPicPr>
          <p:cNvPr id="103433" name="Picture 9" descr="imagesCA4R3D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3200400" cy="2265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1752600"/>
            <a:ext cx="6705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900" b="1" dirty="0" smtClean="0">
                <a:latin typeface="+mn-lt"/>
              </a:rPr>
              <a:t>  Prescriptions: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+mn-lt"/>
              </a:rPr>
              <a:t>Prescriptions are medicine a doctor tells you to take.  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+mn-lt"/>
              </a:rPr>
              <a:t>This medicine comes directly from the doctor or a pharmacist.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Prescription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You should NEVER share your prescriptions with anyone, even if they have the same symptoms.  Prescriptions are made special for your own body size and weight.  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Always finish the entire prescription according to the directions, even if you feel better. 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Prescriptions can be paid for with insurance.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9938" name="Picture 2" descr="http://t2.gstatic.com/images?q=tbn:ANd9GcQVim-HJJUdqnP9VvMn1-bCXBC9k6vKJNUNQkp3VwvCX59r47qn3Q:oxywatchdog.com/wp-content/uploads/2009/10/prescrip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97441"/>
            <a:ext cx="3695700" cy="2460559"/>
          </a:xfrm>
          <a:prstGeom prst="rect">
            <a:avLst/>
          </a:prstGeom>
          <a:noFill/>
        </p:spPr>
      </p:pic>
      <p:pic>
        <p:nvPicPr>
          <p:cNvPr id="39940" name="Picture 4" descr="http://www.purdue.edu/push/medicalservices/scripthel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370589"/>
            <a:ext cx="2895600" cy="2487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OTC Medicine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You cannot use insurance for OTCs. 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You will need to pay for OTC medicine yourself.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Follow the dosage instructions on the box.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8914" name="Picture 2" descr="http://thumbs.dreamstime.com/x/over-counter-drugs-212101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4554481" cy="2971800"/>
          </a:xfrm>
          <a:prstGeom prst="rect">
            <a:avLst/>
          </a:prstGeom>
          <a:noFill/>
        </p:spPr>
      </p:pic>
      <p:pic>
        <p:nvPicPr>
          <p:cNvPr id="38916" name="Picture 4" descr="http://www.fredsmeds.com/images/Products-OverTheCounter-201303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3247" t="8000" r="11082"/>
          <a:stretch>
            <a:fillRect/>
          </a:stretch>
        </p:blipFill>
        <p:spPr bwMode="auto">
          <a:xfrm>
            <a:off x="5181600" y="4038600"/>
            <a:ext cx="3674605" cy="2103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04800"/>
            <a:ext cx="77724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 dirty="0"/>
              <a:t>      </a:t>
            </a:r>
            <a:r>
              <a:rPr lang="en-US" sz="2400" dirty="0"/>
              <a:t>For all medicine, both OTC and prescription, you should always read the label very closely and follow the instructions exactly.</a:t>
            </a:r>
            <a:r>
              <a:rPr lang="en-US" sz="2000" dirty="0"/>
              <a:t>  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3824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dirty="0"/>
              <a:t> </a:t>
            </a:r>
          </a:p>
        </p:txBody>
      </p:sp>
      <p:pic>
        <p:nvPicPr>
          <p:cNvPr id="138249" name="Picture 9" descr="prd_grape-chewables-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715300" cy="478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careful…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Mixing some medications can be dangerous!</a:t>
            </a:r>
          </a:p>
          <a:p>
            <a:pPr algn="ctr">
              <a:buFont typeface="Wingdings" pitchFamily="2" charset="2"/>
              <a:buNone/>
            </a:pPr>
            <a:r>
              <a:rPr lang="en-US" dirty="0"/>
              <a:t>Always tell your doctor what medicines you are taking before starting something new.  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/>
              <a:t>For example, some medications cannot be mixed with alcohol, milk, or other items.  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/>
              <a:t>Read the label carefully!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Where do I buy OTC medicine?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 can buy OTC medicine many places: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r>
              <a:rPr lang="en-US" dirty="0"/>
              <a:t>Walgreens</a:t>
            </a:r>
          </a:p>
          <a:p>
            <a:pPr lvl="1"/>
            <a:r>
              <a:rPr lang="en-US" dirty="0"/>
              <a:t>Grocery stores</a:t>
            </a:r>
          </a:p>
          <a:p>
            <a:pPr lvl="1"/>
            <a:r>
              <a:rPr lang="en-US" dirty="0"/>
              <a:t>Gas stations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sz="2400" dirty="0"/>
              <a:t>If you don’t know what you need, ask a worker for help.</a:t>
            </a:r>
            <a:r>
              <a:rPr lang="en-US" dirty="0"/>
              <a:t>  </a:t>
            </a:r>
          </a:p>
        </p:txBody>
      </p:sp>
      <p:pic>
        <p:nvPicPr>
          <p:cNvPr id="135172" name="Picture 4" descr="Walgreens-st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4648200" cy="247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algn="ctr">
              <a:buNone/>
            </a:pPr>
            <a:r>
              <a:rPr lang="en-US" sz="2600" dirty="0" smtClean="0"/>
              <a:t>Name </a:t>
            </a:r>
            <a:r>
              <a:rPr lang="en-US" sz="2600" dirty="0"/>
              <a:t>Brand </a:t>
            </a:r>
            <a:r>
              <a:rPr lang="en-US" sz="2600" dirty="0" smtClean="0"/>
              <a:t>versus </a:t>
            </a:r>
            <a:r>
              <a:rPr lang="en-US" sz="2600" dirty="0"/>
              <a:t>Store Brand (Generic)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  <a:p>
            <a:pPr lvl="1"/>
            <a:r>
              <a:rPr lang="en-US" sz="2400" dirty="0"/>
              <a:t>Name Brands are more expensive than Generic, but have the same effect.</a:t>
            </a:r>
          </a:p>
          <a:p>
            <a:pPr lvl="1"/>
            <a:r>
              <a:rPr lang="en-US" sz="2400" dirty="0"/>
              <a:t>You see commercials for Name Brands on TV.</a:t>
            </a:r>
          </a:p>
          <a:p>
            <a:pPr lvl="1"/>
            <a:r>
              <a:rPr lang="en-US" sz="2400" dirty="0"/>
              <a:t>Generic often does not have a “name” (other than the store’s name), the label may just say what it is for: 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   “pain relief” or “cold and flu”</a:t>
            </a:r>
            <a:endParaRPr lang="en-US" dirty="0"/>
          </a:p>
        </p:txBody>
      </p:sp>
      <p:pic>
        <p:nvPicPr>
          <p:cNvPr id="137220" name="Picture 4" descr="MC90043163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86200"/>
            <a:ext cx="2667000" cy="2667000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4267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rgbClr val="FF0000"/>
                </a:solidFill>
              </a:rPr>
              <a:t>Save Money – Buy Generic!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1092</Words>
  <Application>Microsoft Office PowerPoint</Application>
  <PresentationFormat>On-screen Show (4:3)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What To Do When You Feel Sick</vt:lpstr>
      <vt:lpstr>What we will talk about:</vt:lpstr>
      <vt:lpstr>Medicine: What is the difference?</vt:lpstr>
      <vt:lpstr>Prescription Medicine</vt:lpstr>
      <vt:lpstr>OTC Medicine</vt:lpstr>
      <vt:lpstr> </vt:lpstr>
      <vt:lpstr>Be careful…</vt:lpstr>
      <vt:lpstr>Where do I buy OTC medicine?</vt:lpstr>
      <vt:lpstr>What is the difference?</vt:lpstr>
      <vt:lpstr>What I can treat at home:</vt:lpstr>
      <vt:lpstr>What I can treat at home:</vt:lpstr>
      <vt:lpstr>What I can treat at home:</vt:lpstr>
      <vt:lpstr>What I can treat at home:</vt:lpstr>
      <vt:lpstr>What I can treat at home:</vt:lpstr>
      <vt:lpstr>What I can treat at home:</vt:lpstr>
      <vt:lpstr>What I can treat at home:</vt:lpstr>
      <vt:lpstr>What I can treat at home:</vt:lpstr>
      <vt:lpstr>What I can treat at home:</vt:lpstr>
      <vt:lpstr>What I can treat at home:</vt:lpstr>
      <vt:lpstr>What else can I do to feel better at home?</vt:lpstr>
      <vt:lpstr>When should I make a Doctor’s appointment?</vt:lpstr>
      <vt:lpstr>What should I make a doctor’s appointment for?</vt:lpstr>
      <vt:lpstr>When do I go to the Emergency Room?</vt:lpstr>
      <vt:lpstr>When do I call 911?</vt:lpstr>
      <vt:lpstr>Tips for calling 911</vt:lpstr>
      <vt:lpstr>Any questions?</vt:lpstr>
    </vt:vector>
  </TitlesOfParts>
  <Company>Lutheran Family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in America</dc:title>
  <dc:creator>asch01</dc:creator>
  <cp:lastModifiedBy>Alana Schriver</cp:lastModifiedBy>
  <cp:revision>31</cp:revision>
  <dcterms:created xsi:type="dcterms:W3CDTF">2011-03-15T17:32:58Z</dcterms:created>
  <dcterms:modified xsi:type="dcterms:W3CDTF">2017-04-18T17:30:29Z</dcterms:modified>
</cp:coreProperties>
</file>