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0"/>
  </p:notesMasterIdLst>
  <p:handoutMasterIdLst>
    <p:handoutMasterId r:id="rId41"/>
  </p:handoutMasterIdLst>
  <p:sldIdLst>
    <p:sldId id="269" r:id="rId2"/>
    <p:sldId id="308" r:id="rId3"/>
    <p:sldId id="310" r:id="rId4"/>
    <p:sldId id="311" r:id="rId5"/>
    <p:sldId id="273" r:id="rId6"/>
    <p:sldId id="293" r:id="rId7"/>
    <p:sldId id="298" r:id="rId8"/>
    <p:sldId id="257" r:id="rId9"/>
    <p:sldId id="258" r:id="rId10"/>
    <p:sldId id="299" r:id="rId11"/>
    <p:sldId id="289" r:id="rId12"/>
    <p:sldId id="288" r:id="rId13"/>
    <p:sldId id="294" r:id="rId14"/>
    <p:sldId id="295" r:id="rId15"/>
    <p:sldId id="300" r:id="rId16"/>
    <p:sldId id="301" r:id="rId17"/>
    <p:sldId id="302" r:id="rId18"/>
    <p:sldId id="276" r:id="rId19"/>
    <p:sldId id="303" r:id="rId20"/>
    <p:sldId id="277" r:id="rId21"/>
    <p:sldId id="261" r:id="rId22"/>
    <p:sldId id="297" r:id="rId23"/>
    <p:sldId id="256" r:id="rId24"/>
    <p:sldId id="262" r:id="rId25"/>
    <p:sldId id="263" r:id="rId26"/>
    <p:sldId id="287" r:id="rId27"/>
    <p:sldId id="285" r:id="rId28"/>
    <p:sldId id="271" r:id="rId29"/>
    <p:sldId id="265" r:id="rId30"/>
    <p:sldId id="270" r:id="rId31"/>
    <p:sldId id="283" r:id="rId32"/>
    <p:sldId id="284" r:id="rId33"/>
    <p:sldId id="279" r:id="rId34"/>
    <p:sldId id="304" r:id="rId35"/>
    <p:sldId id="286" r:id="rId36"/>
    <p:sldId id="305" r:id="rId37"/>
    <p:sldId id="306" r:id="rId38"/>
    <p:sldId id="282" r:id="rId3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DDDDD"/>
    <a:srgbClr val="9999FF"/>
    <a:srgbClr val="6666FF"/>
    <a:srgbClr val="FF9900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l" defTabSz="931806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defTabSz="931806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l" defTabSz="931806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BF326842-3BE3-4E82-8543-91B2A8D7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9B2504-0ECB-4311-B794-1C01D5626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F9BE19-5A9D-4923-B9C1-25DE985BD7B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527233-2B60-4053-8A40-2077C63A09A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DD7D9B-4D4C-4D84-8BA0-D8335618055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9C419D-0FD1-472B-84E4-E97C36BAA70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F5D977-D5AE-4021-ABEE-6C346A2D9F2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6C1C6A-21E1-4BAC-A629-0DE1E57B4A2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5E0BF-7444-4000-AB06-F7F1AD6AE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FC13F-FDA2-41C5-BCB9-0A96FAD26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D83F0-5073-4492-B3E0-BB2DEB0AFF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09660-B6B3-47C8-B1B2-E2A46D1E3D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E7E5A-CBBA-45D7-A889-F9FA140A01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92385-F9F9-4199-BD1A-D8624EB229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BF1FF-3E60-4867-8396-A48FC21BF1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A56E-C0BE-4E5F-B723-C361AC225C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65084-2A3C-4E45-8C6F-E8372DFDDB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0D197-0B7A-4744-AA3C-3F80E66585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B8217-014D-4112-BCB5-05064F2543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7A181A-0992-4259-BDD6-CF0F4582E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careerlink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eehtoo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://www.gnxp.com/MT2/archives/smile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jamliser.com/employ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19191"/>
            <a:ext cx="5181600" cy="3662534"/>
          </a:xfrm>
          <a:prstGeom prst="rect">
            <a:avLst/>
          </a:prstGeom>
          <a:noFill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085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latin typeface="+mn-lt"/>
                <a:cs typeface="Arial" pitchFamily="34" charset="0"/>
              </a:rPr>
              <a:t>Employment Readiness Orientation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990600" y="914400"/>
            <a:ext cx="701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60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“Let’s Get to Work!”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4419600"/>
            <a:ext cx="228600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 cstate="print"/>
          <a:srcRect l="15924" r="17146"/>
          <a:stretch>
            <a:fillRect/>
          </a:stretch>
        </p:blipFill>
        <p:spPr bwMode="auto">
          <a:xfrm rot="-1029994">
            <a:off x="862013" y="3536950"/>
            <a:ext cx="159702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25" y="3276600"/>
            <a:ext cx="28019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482600"/>
            <a:ext cx="86106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Turn your phone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OFF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or to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SILENT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at work!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2800" b="1" u="sng" dirty="0"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use your cell phone while you are at work 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(unless you are on break and the boss says it’s ok)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2800" b="1" u="sng" dirty="0">
                <a:latin typeface="+mn-lt"/>
              </a:rPr>
              <a:t>NEVER </a:t>
            </a:r>
            <a:r>
              <a:rPr lang="en-US" sz="2800" dirty="0">
                <a:latin typeface="+mn-lt"/>
              </a:rPr>
              <a:t>answer your phone during an interview or meeting.</a:t>
            </a:r>
          </a:p>
        </p:txBody>
      </p:sp>
      <p:pic>
        <p:nvPicPr>
          <p:cNvPr id="1024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1965">
            <a:off x="3108325" y="3646488"/>
            <a:ext cx="2281238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 descr="Coors%20Light%20Bottle%20and%20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17688"/>
            <a:ext cx="1589088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DRUGS AND ALCOHOL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816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In America you may be required to take a drug test before you are hired.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/>
              <a:t>DO NOT drink alcohol or do drugs while you are looking for a job!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-   DO NOT drink alcohol or do drugs before you go or while you are at work!</a:t>
            </a:r>
          </a:p>
          <a:p>
            <a:pPr eaLnBrk="1" fontAlgn="auto" hangingPunct="1">
              <a:spcAft>
                <a:spcPts val="0"/>
              </a:spcAft>
              <a:buFont typeface="Wingdings" pitchFamily="1" charset="2"/>
              <a:buChar char="v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1" charset="2"/>
              <a:buChar char="v"/>
              <a:defRPr/>
            </a:pPr>
            <a:endParaRPr lang="en-US" dirty="0" smtClean="0"/>
          </a:p>
        </p:txBody>
      </p:sp>
      <p:pic>
        <p:nvPicPr>
          <p:cNvPr id="53253" name="Picture 5" descr="LARGE_20PHOTOS_ALCOHOL"/>
          <p:cNvPicPr>
            <a:picLocks noChangeAspect="1" noChangeArrowheads="1"/>
          </p:cNvPicPr>
          <p:nvPr/>
        </p:nvPicPr>
        <p:blipFill>
          <a:blip r:embed="rId3" cstate="print"/>
          <a:srcRect l="14342" r="14990"/>
          <a:stretch>
            <a:fillRect/>
          </a:stretch>
        </p:blipFill>
        <p:spPr bwMode="auto">
          <a:xfrm>
            <a:off x="5888038" y="2133600"/>
            <a:ext cx="23558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25675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1"/>
                </a:solidFill>
              </a:rPr>
              <a:t>Restroom / Bathroom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/>
              <a:t>Women – sit on the toilet; do not squat</a:t>
            </a:r>
          </a:p>
          <a:p>
            <a:pPr eaLnBrk="1" hangingPunct="1"/>
            <a:r>
              <a:rPr lang="en-US" smtClean="0"/>
              <a:t>Clean up after yourself</a:t>
            </a:r>
          </a:p>
          <a:p>
            <a:pPr eaLnBrk="1" hangingPunct="1"/>
            <a:r>
              <a:rPr lang="en-US" smtClean="0"/>
              <a:t>Wash your hands</a:t>
            </a:r>
          </a:p>
          <a:p>
            <a:pPr eaLnBrk="1" hangingPunct="1"/>
            <a:endParaRPr lang="en-US" smtClean="0"/>
          </a:p>
        </p:txBody>
      </p:sp>
      <p:pic>
        <p:nvPicPr>
          <p:cNvPr id="12292" name="Picture 5" descr="using-the-toilet-t13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75" y="2362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2010-02-07-hand_was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4038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Searching for a Job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244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Talk to your friends</a:t>
            </a:r>
            <a:r>
              <a:rPr lang="en-US" dirty="0"/>
              <a:t> </a:t>
            </a:r>
            <a:r>
              <a:rPr lang="en-US" dirty="0" smtClean="0"/>
              <a:t>who work </a:t>
            </a:r>
          </a:p>
          <a:p>
            <a:pPr marL="857250" lvl="1" indent="-457200" eaLnBrk="1" hangingPunct="1">
              <a:buFontTx/>
              <a:buChar char="-"/>
              <a:defRPr/>
            </a:pPr>
            <a:r>
              <a:rPr lang="en-US" dirty="0" smtClean="0"/>
              <a:t>Is their job hiring?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Newspapers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Walk in and Ask</a:t>
            </a:r>
            <a:endParaRPr lang="en-US" dirty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The Internet / Online</a:t>
            </a:r>
          </a:p>
          <a:p>
            <a:pPr marL="914400" lvl="1" indent="-514350" eaLnBrk="1" hangingPunct="1">
              <a:buFontTx/>
              <a:buChar char="-"/>
              <a:defRPr/>
            </a:pPr>
            <a:r>
              <a:rPr lang="en-US" dirty="0" smtClean="0">
                <a:hlinkClick r:id="rId2"/>
              </a:rPr>
              <a:t>www.careerlink.com</a:t>
            </a:r>
            <a:endParaRPr lang="en-US" dirty="0" smtClean="0"/>
          </a:p>
          <a:p>
            <a:pPr marL="914400" lvl="1" indent="-514350" eaLnBrk="1" hangingPunct="1">
              <a:buFontTx/>
              <a:buChar char="-"/>
              <a:defRPr/>
            </a:pPr>
            <a:r>
              <a:rPr lang="en-US" dirty="0" smtClean="0"/>
              <a:t>Employer’s website</a:t>
            </a:r>
          </a:p>
          <a:p>
            <a:pPr marL="914400" lvl="1" indent="-514350" eaLnBrk="1" hangingPunct="1">
              <a:buFontTx/>
              <a:buChar char="-"/>
              <a:defRPr/>
            </a:pPr>
            <a:r>
              <a:rPr lang="en-US" dirty="0" smtClean="0"/>
              <a:t>NE Workforce Development</a:t>
            </a:r>
          </a:p>
        </p:txBody>
      </p:sp>
      <p:sp>
        <p:nvSpPr>
          <p:cNvPr id="31746" name="AutoShape 2" descr="data:image/jpeg;base64,/9j/4AAQSkZJRgABAQAAAQABAAD/2wCEAAkGBhQSERUUExQVFRUWFxcXGBgWGRcXFhoXFxYXFxcYGBQXHSYeFxojHRcVHy8gIycpLC0sFR4xNTAqNSYrLCkBCQoKDgwOGg8PGikcHBwpLCkpLCkpKSkpLCkpKSkpLCkpLCkpKSwsLCwpKSwsLCksKSksLCksKSkpKSwpKSksLP/AABEIALcBFAMBIgACEQEDEQH/xAAcAAABBQEBAQAAAAAAAAAAAAAFAAIDBAYHAQj/xABKEAACAQIEAgYGBQcKBgMBAAABAgMAEQQFEiEGMRMiQVFhcQcygZGhsRRCUrLwIyQzcpLB0RUlQ2Jjc4KiwuFTVGSDs/EWF5Mm/8QAGgEAAwEBAQEAAAAAAAAAAAAAAAECAwQFBv/EACQRAQEBAAEEAwACAwEAAAAAAAABEQIDBCExEkFRMmETIkIU/9oADAMBAAIRAxEAPwDqKZSgFrioTkS29Ycrc6CJk7mMuJjYeNUYEZr/AJY7eNZ6rGzbLVaIxkjegUXBe9i90ve16FRK5/pj76leOYWtKd/GlaeNDm/DKyIoU2K8jVTL+E216pG1EcqFu0yj9Lv51JH9J2tLzpaEmYcDyPN0gc7ch2UeyHLpo9pGuKDQrjDezg2ovk4xWr8ryogTZ/zTzq9jF/I921Uc9PXjHjRWaHUmnwp/oYqDCM1yr8vEinxdNa4c++jkWTiLUb7GmJgAUOnY1GK0MixuJHbUrZ1iF5i9Xocsc37LcqrPlsug35gkijySOPieY/UvTv8A5LN/wzVrIISo6438aOdGp7BVzaVZWXimUfUqFs8xDclozjsIWkFhtVaeFuQPK9XNTQx5cU3baomwMp9aT41ZIdjYm3L51eTKL23vz+NXidCVyhD60hP+9S/QIFFyCaKS5SkfWP4tUkDRN1bfg0sGmZXgIHF9AoqMqiA9Qe6lFg1XltVHE4xg+kGi+IcQYiWMNYxj3VGOhJIMY91RyxHVrO57qsGWxAte9Y6pNluAhbrKtjUvEC2hPgRUuWEbio+I/wBAfZWk9JvtZyn9EnlU+IlAUk8qiyv9CnlUjzKdiRaqnoUF/lNfqr291eDGrbrJ3bWorGkQ5WpzCI91SEcGFjdb2oc8ag3tsCOyjMbIORFRz4SN+dqVhhkqxi2/ZSq4coSlSwAsLRLhmUNtQ0YKNUDFiQdud/GrmI4esulnspO9TwZJpiCagVBuKmqDnw8IKi9j4kedX3MY0C+48vwa9xmQM0odbWA8Kjx2TMzjkD7PwKQTzZAXuwPPl/6psXDL7aj7qPYJNKAHmBU4lF6rBodlGVmItc3vRQUg1IOKpIHnJ/LxDxo6KA5ofzqIUeBqYdMxC3Ujvoa+CZR1T21ZzOIstg2k1RTBTLza9Ty9nDMM0mqxo6OVBejl39lRDMZVXcG+/wA6JcFmrmYzMrCw91Ny6Ry3W5b1cwj60BYb1RzDMWiawW/l8Kr+yEJ+RrPHpC5HZf8AdUk2byEiymm4B36S7DbatJdTUU2WynkeyruDxgQWJuRRJjtQ7D5WBqJ+tWmJS4rGxuLE99VUx8aWtz/2qZcqRVOo7b/GqcyQqQbGotOL2AzUuwBHPlRDEoqAvpuRQnD5tFc6R6vKnpn+sWC3N7UrTj2LO1JP5P4U845Rto51WbOQpA6PerX8oLuRHyF6zUdDjhcdW29qXEo/N29lS5filkF9Nt6g4mP5tJ5VpPSVzKh+RT9UV40UWrST1j2XrzKiegT9UVl8XkWKkmM4sCrdUeHbT3ITUzTwx7MQDSkxUKgElbHlQHoXWdmskhkAFifVNSS5LKJElGklQboeXnUqGxiIdOq4tXsZifdSNvGgc+WvKqkFNStq0A7EUpsnmkdmCiMaLWB5mloxoRhR2E17QKHHuiIjI91UA+dKjwMWc0gMirbfe9UZcpl7Dt3VDBJKFtYm46vhvRPKInAJcm9R7XZi9hISqAE70OzDCs0moC4tzFQZm0vS9W+n4VTEsyrYBr3vRaWCCxTDbc+NetgZQLg9ah7ZnINiTr22q59ImUBjc35jupB5CJxe9/GruTxNqctf20Mjx8zc7jrDsrSYZyR1hanBQXFi+NjHct60C1n2N8wHglHyw76cKh+cQ30m/KqqTSKVAN9R91XMywpkKAHYHeqmYSPERpF/HnUX9ODSrtVbHyBEJsDQ9MzkP1eYpJm3VAkANz2VXylGK650xA0i1TnNdRsV5eFeSY+MGwS/lTsPj1LAFLA7UQVSbOr3snLlTUxkj2IW1F5MIt9gLUggFb8YztBp4Z3A3t3ii+DjIQBtzTybV6ZgO0e+qkJ7NGGUg9tVP5NWwB3tTzmC/aFRtmA7L+wGlcBJlqLyXY1LDhlQ7CvBmHYEY+yvTiZOyL3kVNw1uPDq3MXNTjDLa1hVKN5vsD31J0k32V99SaxHhVXkAKF8WN+ayeVXRLLfdVt50P4tU/RJj/VNOFV/KP0Ef6o+VWnFwQNtjVDJ1PQRb/UX5VfZbCqDNYDBuCI2RdYJJcne3falHk+ILbt2tdr8wRsNNVMPkuJ6cYnq3LkMtzfRyA7rjnUmGyTEiWQluqwfm3fyt3Vmo+XJJVS4kCnQEuD235VNHgMUiC7kjVcgHe1u+q+A4dn0WLi2tGG5Oynfepv5CxHSyde6MG+sb7jaw7KWGZmGCxLMCjOBpHdz3pVCcFjkVVQGyqB6w59teUsDzEPKRH0R5Kb+yj2VzDQtr3tveg8ealFHVBUEr/Wv5d1FMLmDGEyFRyuAO6p4+l8vZuaP101EhDe9qrfTNJshIUk9Yi49lRjiUPsEv2jxHaa8TiNWOlY7/ZHf3004YuKdiW0gFQDy50hnMi6r2JvsLdlr91WIeI0ZtITc7DxPaPZVnEY1FLAqDpUN79qQV8PnDONgo27e3yojkuKZ0u9r6iNqH5XmSSSFNAuOW3Ifvo3GgF7C1OAFg3zF/CMVaz7NYIdPTNpvyqnl7Xx8/gi1k/S612gHiaX0Ptq4M8wberPb21djmRvVnB8yKE4HgLCPChaIXKgk+NqbJ6M8N9QyIf6rH+NGU/DQoj9jI3uqFsM3/DU+VZ1vR/Kv6LFyL5m9Rvw9mSepiQ3mKQaFISv9FTWVr7R1mXwebD66GmfRM2b+kjHsNVE1q2ll+yB5moZZGHrSIvtrMjhTHyfpMVb9UVJF6NUP6WaV/NjW81AjjM7wqfpMRfyNDJeOsEvqhpD4Ami2F4CwacogT470Zw+SQp6saD2CnlLwxy+kFf6PCSN/htS/+XY5/wBHgiPPat6IFHJQPYK9AqcpsAMTm8nKONPM08ZVm7+tPGg8K3tqjxQLIwQ2bSQPO21GDXOZA8Uqx4rMHBbbqch5nsou3CEsm8GYSFe3cN8q5TnGFnGIdZQ3SarG/wAPZXRfRXlcsbM7E6WHLe3h7edZrCMwkxOFzCKA4mRwWQkk2vc8rV0fjAfmU36hrn/G7fzzF5xfOt/xcfzGf+7anCq9ky/m8X6i/IVbcbEVUyd/zeL+7X7oq3q2qpSZc4LELEqIH1aXN7/WLG1/ZU7YOdnBN7EANc7AabG1vGo4Un6YYjSdLsVK3NxHyQ6OQsd/bTguIaM2EvS2Oq9gnrDZPG17WqTGMlwpihRGFiosd7/GqMmEkeWWwI66FXLEWAAvZe0c/fUb4aQ6SEk6MOSUZ7MRpsDz2APZelHgMQo262qJ0sX9UsxK79tgbXpgmy2fv7Tybbme/wALUqq4nAWY9JMgaybGQg7IoO1+8E+2lS0HxzQMzMF9X1jbavVzOPQVAZQdlFud+6s5hM+R00q62YkkWft9lTrKSBeZbrbSbNtbwtvWTTF1WhSxBkuAwsBuAOdW8swkTsNBcFRcX22btoUhAuekUkhgTZt9XM8quYDGorai4HVVeqG5L5igCoyFLghmuCT7TzpTcOIxF3c7W5/OnrnsX2vgf4V6M+i+0f2W/hVeC8nYfJVVgwY7GrwBqgc+i+0fc38KvQTB1uvI8qcICyQ3x2KPdoHwrI+ld74iAfjmK1nDh/OsYf7QD3KKxvpPa+OgXwHxYVP0f26PHmEcUSa2A6o+VSZdncMxIjcMR2dtcp9IGIl1rH1rW3Avvyty7Kk9HWWSrOJGuimwF9tXvpaMdiFKkK8NaINaoHap3FQsaviVRjakDSIpXrVB1SKKjUiq+Z5qmHjaSVtKLzPPnU2nBC9Qs29RYTGJJGsinquAV8QfCn6hU6b0ygVG7E3C7H5eypAKSpvekEUWWR6esqueZLAEk+2rcaAAAWHgK8U869pG5Jx81s4j/wCz8WrofFYvgsRt/RN8q5x6SDbNo/KH71dN4j3wWI/uX+6aRpMgP5rD2/k0+6KIE0L4bb80w5/so/uiiTNThVjocfKY3hLsWmaQxtvdVVmEgB7NIUW/Wqyc+aOEgtZuigMdxcsWA1+f7qhgxKAapYrANidgxbaLftOx58qsYnEqgs2Gj1FUZBe40vIqWY22ILVOqQS5o7tIhkJDCUDSQmkBTpupXq92oMb3rRZLLqw8RBJ6i7nne29/bQV8UV1KIYdayaCUUHqmMPqVGILHe1r+NGsoxXSRIwtuOwFRe5v1TypwmT4x4emmxGuNGZdCi4YDcX7L0q25F6VF4ynr5Ay/imSMizEe01s8m9KUi2BIPnXMmgIpu4rS8f1Mv4+gMv8ASpcfo0b/ABWPyq//APYz2uMI7eW/yFfPMGYsvI1ocn41kiIsxHtrO8PxU5frs49Jkn/JS/H+Fer6SJf+Sk9x/hQLhL0mdIwSU8+RrpuGxgYbEVlfFyrZJfSNN/yMnuP8K22V40yRq5UqSLlT2V4HpyvTII4Re8mLP/UN8AKxXpB3zOJf7v4tWq4NlP5wf+pk+BFY/jOXVnEfbvF86Rurvl6OBrRW2HP+NOfLo9JUKAPDY++kknjUnSXqkmwIUAAJYeO599WFJ7aiikuL1MRSKo5WtVHET6QSTYDcnuAqfFvas1xri9GBnYH6hA/xWA+db8PWoovlmZJPGJI21Ib2PkbGgfF3EMkEmGhisGmkAJIvZbi+3toFwtxFP9EihwmFZ2VQGkk6sYPn20C4pnxcWMhfEMkkiqZECCyra+3LfcUXkJHR844yw2GbRI5L2uVQFj7bcqzPGvE0OKyxmiJI6RFNxYg8/btWf4Yw800bEvHDG7HpZ2KmRu9VubqP96XFWYYZsGuHwisUjmUFyNnYqbkHtNReWqwZwGeYx5I8Dh9CBYo+uwuwGlWY7+fKrAxGLwGOhjmnaeKc6dxbckDYdliRQbA4+eHM5Xw8JmZFWNlF+WhBfwsRWnynJcVicVHi8aix9F+jiBuQbmzN7d6k211n3U5TtzqIn41XkzGISrC0i9KwLBfrEDtqtIQUCnKtqrxm34/HdU4fvoDkXpOFszjP9SL75rpvEA/NJwP+FJ901zD0sEjMIz/Zxn/O1dQzbfCy9/RP9w0oavwk98Dh/wC6T7oorbl4UF4Lb8ww390vwoyWsKIVCFlwqyNcjZpWN9WjUR+V6x6vK9x50zDz4UdUIVuYhZlfVZm/J7NvouNrbCkMhYq0Rk/It0hsF6/5Uk2L35AseQvyvXpyPWbvKTIAgDBVGkIxdTo3BuTvfn4Ugdi8whZzH0JlYuwK6V3aNVuSWIGysu/squvE4GrTF+SWOJ1Isu0jMtmH1VFtz2WNT4TAwxkzGYMVd2ZiU03cIGB07L6i2HzpQZJCyq0btbSqKyPsQrFlN17QSffY0/IE8rxwmjDiwuSNmDDY22ZefzpV7gMIsSkLfdixLG7Fja5JPbSqg+PsRg5I/WU1WLA9ld5zThKNwdhWDz3gAi5QWrDp97OXjk6Op2dnni580YqMpV7GYJ4jZhUSMO6uvZfMcuWeKjw+LZCCCdjeu/8ABuatNhY3vvbeuEgCu7+jPBg4JBcXrh7y/HjK36PmtHBj3U7ksvcd/caJQ49WOx37qqSZaw8RVOfBEC9q4+Hc57bXp6bwO145j/1Ev3qxvE0v88p+vF+6thgMUkN12UMxJ7rnmTblesjxFlE38pxzhCYi8XWXrAWsN7cvbXXw6vHkyvGx1SObenrLQ5ZdvGnLiNjvWkqF+DF295+dEo5ARcVlTNz3I3/dVrJc9QOYWddZGpVvuQOdhVTyVFMUbm1ZT0iYV5MCyxqWJdBZQSbau4UVz/iCLCxtLKTp2tYXJJOwAqsM2WSNZUbqldQPLa1/fWl5STEybdE8ow3RYeNLDqoo9oAvQ7M+F0nxcWJZtkQrotfVe/w6x2oPwZxVLilmklKBA4Cdlh23Pb2UZxHEUSRySdIrLGuo6CGNuWwB7yKjTwO/+s8Dq16Xte+nWdI8Lc7UYmGFwsS6lijjDDTcADV2EbetWOzH0pwoF6NXlvYtbqhQewk363Las5xrxDPi40boWjgD3R2v1iV2v2cgTtQbc8J5LLFjMZPINKyMdFyDqBYtfytatf0w8fx51ybHZzj4EWKSeMSz2KWKjooxsWLAbX+Gk1Qy/ASS4xBhcRNLpYNLOSwS4Nzp7TfcC/O9EGOrZxxTBhQvTSKpIuF3JPiFXesZlWcpi87WWMlkERAJBHJN7jzNR8EYGPGTYnE4kCRxJpVW3Cje3V5cth5UuHIY487mWEAKI2sByDaULAd296A6Yr870+N6gTnv+PbT42/H49lMnK/S2LY2M/2K/wDkaunYtrwNtzjb7hrmPpiNsTF/cH77GumqdUAt2xjy3SiC+lDgNv5uw2/9H8iaOsPCs16Ozqy2C/2WHudv4VpIxfeiCsvHl030kswb9PqDgC3RWHV1l9hYadGnnv40xeHJOiQKFSTROrttc9IDouRuRfT5XqbGZ9IuI0gjo+nSE7KF6wGrrlg5car7La3tqo+cz9HEzSACV5QWHRRhOjJVVDyAqCbEknfq2FqQW5sneRQViWEq8TaVYXbQHB64BUAahpJBPVN7bWK5PgDFGQ/NnZyNRa1yPrWFztc2AFzWYxueT9EDrKuIdY0kKGOp7FV0Eykqq3XYC/PetlBiFdervy77bgMLHt2I5U4FfGZ1BE2mSZENr2ZrGxvvbu5+6lWP48yaWbEI0cbsBEoJUEi4d+4dxFKqCV8TeoZFDCxFTx4A1OuBr5zeT6C4wXFXCqyKSBXKMwy5onINfSGJwNxXNeOuGrqSor0e1694341x9foTnNnty+JrkDvNq7pwtjo4cPGpcA2HPauOcP5WWnAe4Cn2Xrf4mSMx2L208vOtu8vyzi4+jxzbXScPnwPJx76IYbOktZrGuEJi2B2JolhOICNnF/G5Brh5dv8Ajf5R2JXw5fs3q5PgrC67+A/hXKcMpIEsUjx37Tdlv5GiQ4qxUYtIgmT7SEg2/VrL4Weqd8tjJmEYNmOk+O3w7Km6a9iCCDyI3HsNZLD8ZwzbGXSeWnEKCvlr/wB6P4bNFCDVCrD7ULbH/Cefvro49fnw/lGfLpy+ljV1yD2i9c84zxBw+YYfEqbdh8lax+DVq5c2RZDdmUciHHq3OxvztfvvQP0iZbrwvSczGQw8j1T8wa7+l1Zymxz8+Fgd6Rs1eaWOBN9KmQgdtwbbd4AJ9tS5fxBpydt+suqJe+5O1vYap8A4NsTPJM+4VNHtZdPb/VHxoVk2XPJiFwnNBMWbyXY/AfGtM+kruQYJsUyYbUUhiGqS3Mk8/byA7rV6+DSJswRdgqBVHPbpEvftPZ76JNh8TgsbM0cBlSW9gL23NwLjkQa9h4Lxk0rySmNTMp1b7AkggFR3WHKnQcuSrHkryWBeTS5bntrAUA9wHzpvEUmrJsIR2MAfMBxW6wuQKMGMK51Do9DEe+4vysSKbDw1AsCQMhkjQ3GvfcE77eJNLSZPjrJpH+jTrG0qCJVdRe4tZt7bgEE727Kfh2xeKjWDDYf6FACA77htt9iQCT5Dfvrf/SUW1io7OfhtYD2e+o5cwUW7fLl2HmaYY6X0dYhJWbC4oxo/rX1BuW/qbHe57OdaDhvgiHByCUO7y6SrFiLEsd2t4+fZRZcepPVuxPdfw/Hvr38pqNwFUi+3Ps2Hj4+J9gQikvhf5fGpdW53/G1qFwYAqQRIQLg7+zu/Hs2ogZPlQHMPTL+mgPfE/wAGFdLy574ePvMSHfxUVzT0yevhz/VkHxU/vrfZBPqwsPb+Si/8a0x9KXo4m/m6IHsaQWPhK1ajpx31j/R4x+iW+zLMD+3Wl5fvv7d6QCmzSLpp9WHBZWiRWCoWlMgBUXJ8OZ2sL+FFMtxiShho0FH0ujWNmI1DkSCCGDAjvobiMsV3d9TAsY22IurxDqsptzsbEHYipMPhej3V3uZOkcm13OnTZrAC1tNgALaaNA541lcp4rLTSF21IyyPGACCoiLdW9tyyLrHtrRSWZSDyYEG1wbHY7jlzqIYJNKLpGmMroG/V0jSLew2t23qiDjm2L0oyrhrOiuNUjKQGFwDsdXmLUqmfhnDdsCHuuSbDuF72HgNq8oNU6UUx8TQn6TSM9eNj6D4L74i9CszwwdSDTzNTWkuKnMF44F4fCYeMFSq952qGfJsHJvZRfkVNqJtlBlfVrVQWUNftjIs6jxNqJ5QYsPAI5NDsGckgbdZyQNx2Ageyurh23z/ANpa83qdb48sYTF8IxfUlt+tuPeKpQ8OBQS6tJ3GJgR7V9atnm00cpDwld2Q20KVAVrtY95t21Fj8XGwJ6GMbHfSL1vO05/rG9zx/GXwuJiVSrMoK8ozqRifDXYD31dOZYcICSIyOxiCx/YJ/dVTIIlmwymZQ5Or1hfbUbVjsZh4lx5Q9WISWIuQAO3e+1F7Df8Aop3X9DGcY2OVgYwRtuSRufIcvbUGDx0kRvE7If6p2PmOR91WJcLl3ZJb/uPVRUwl+rL72b+FX/5rxmaX+fjb6GpuK3liMcyoSbBX9UjcFtuXqg8rcxzrY8I5c8+DZJblH1KhPPQQO3uve1ZjKYMsUAzTq7dg0yFV7b8utW7y/ivCKAFxcVh2MGXl5jurPjw+H8VcuWrPDfBseDiMaFn1HUS2xJt3DYDapIuHYYpHmVAHf1m7edOPEmG5jGw+WpaifP8AAn18VGx8X+QFbS6xWp40G5tY28fxz+VNeS3qJrHePZ/D5VVXizL0Ugzx7ns1Nf3Coz6QMvC2ExsOxUf56aohGPFlj1UN+XcBz5n3fi1/YcGd9bFh3chz/wBuX4Iaf0n4EdsjeSHw7yKpzeljDA7RTN7EH+qngasZfGLdUHfz+fZVgRgAAAd3hWBl9Lsf1cO583UfIGq0vpefa2HQebk/ICnhOkrFbsA27Px5e6mkbVyyf0tYpr6Y4V9jn/VVGX0mY0/WjXyjX/VegOwKb1IPhXDpeOca3PEML9wQfJarScTYtueJmt+uwHwNGBsvSwbjD/8Ac+SGtlwpLfCYc/2KDzsoFcQnxTubu7MR9olj8a7XwY35lh/1Ft5DblRQg9H4tBIO7ETj3MOdaSas5wTsmJXl+dTD5Gj7yhSNwPPb51IpwU8q86I91RDNoV5yxg+LqP304cQ4b/jxftKflQBCJdrd1P5ULXiKC+z6r/ZV2+S163ESbWSc+UMv71q4MEGJ8PcaVDRn57IMT/8AmB82rymGOD07XUINe14z6PTmkpJLUTVGGpUrfCnnYurdZR1bXJI0Em2oW7d/fah0GD1XZX1MJgxa7XCqFuhHYTvcct6vY6MSNa5DDSy7C3Va/t3qngsSqySA6i5cAm3rMEBsqjkFUD8GvZ7bx05rwO588zIsrYaVZkc6UHWZtSkElioG5ve97js7KKZhLaJz3Kx+BqnhcqWaVdLSO/SF9IQ7FG0ENtYAE27/ABo3xBkLJg53YhbRP4ncW/fW16nGMJwtZ/heEjCQ/q395Jrn+dRFsTNYf0jfAkfurvfC+Rxx4aC63IijvfvKKTt764hmUmqaVu93PvdjWf8Al3xFzphS4LvPu/jU0cAHIVt8z4Ww+HSAsmKlaaJZD0RSykgXG6HtJpvCvDsGJxpjAnijWJnOvQZNS/4LWIPIisr1NaThjJJEatoDWmg4IZsa0Ia0IUSdNa46Bt0bxJuBbvqduBCcwfBJKLqmvWykfVDWKgm3O1T8tPGTIp160B4Md0c4eaDE6BqZY2YSBRzPRuoJHlehmIymWOGOdlAjlv0ZuLnTz6vMe2nKSoTtTRU+FwryMFjRnc8lUFibeAqfHZFiMOAZoZIwdrspA8r8uyqIOe/4/HhXoW34/HfVrG5bJDp6RGTWNSFhbUveO8VaThzE9IkfQya3BdVtZmW17gHs2o0BrimC5q7/ACdJ0vQlGEpbRot1tV7AW86uDhLE/SPo/RETEatBK+r36r2p6Aa1e6e+tG/AeKRWZxEoUXN5or7b2sG3PhVSfhqZcImLIHRObAg3I3IBI7BcWoIGZafGN/f8KMw8NN0EWIZ0SOWXortfqEE3ZtuWx5UXj4Gi6FpzjoTGpCsyo7AMSNj233Hvo0MiU325G/xrs3BIJwMH93b26z7q5PjoESQrG/SKNg4BW+wPqnf/ANV13gZb4KA9wI/zns9lKhFwclmxijsxT/ECjOIyeJ2u8UbsLC7KrGw86ocLAdLjQRa2IP3RTeLs2aGCyOEkkcRqxIAFzuxJ22A+NAFYMnhG4ijHkij91WoogNgPcLfurDDimRsuZlkHSpIImkFjZS36S/L1e2iv0EYY3ixMjO0UhETsZOkYKSHF/Vtz7qCamIU2bGItgzqpPLUQCfK53rC5RBhTh4J3mf6Q7rqZHYylyd00d3Za3Knwthukxf04KZekbT0gueit1Oj/ANqoY3P0pV2LAdu5Arysnw7l0pwsPSBrhSBq9YLrYoD42IpU9IEU16WqMNTWevGe/pzvUVyeQuaY8leR4nSy7XuyqdyLajYcvfTk2o58sgvl/Dxe5J08geZPfa9GMNwrhxuUVjfVc/ata/nbapo8CtvWf2Of41ImXj7cn7ZrsnK5jzL5urMGCjS2iNVsNI0i3VJuR796C+kJrYCYfa0r+06ii0GE0sCHc2+qzXFB+Ojqw8afbnhHs1XPypb5LBzSEh/Vj+6tfOLbknvNfROctpw0x32jf7pr57VK04X2WOgZ7nUc5iOHzA4dUiRCtp1uwG56gt3CouEMckWMxDzYlJCcOyrIWbrsbWW7gG4tbesUgqXRTwNRkXE0kn0TCHZVmj1N2sgcMiE9yksfdWrypv57xrnrBIX8iAsfaK5VpqTD4p0JKMykixIJBIPYbcxTwmoy/jCHDanw2EWOV0K62leQKG52VvZ29lTcXJbLctX+rI3vK/xrHCj8PGs4iSJlhkSMaVEsStYdwPPupkKZETBlGKni2laVIi49ZUOm9jzF7n3imcBSNLHjIZSWhOHZyGJIV19Vhfkef7PhVHC8YMjPaGHopQFlhVSI2tezWuSrb8x4U3FcWKIJIMNAsCy/pCGaR2A+rqbkKZD3CDw4vBhcVcjAN0oPPVFYkxnwuvuApvBubPi85Ez8ysth9lQhCgDwB95rO5BxKMNBiYihY4hNAINtJsd7Eb86XB/EK4PECZkZwFZbKQDdgBffypk1000RIzO46S3QhNr/AEoHo9f7HWoop/8A6Dyw/wDorlSYwhgbnSHEmm+17i57r22vWtTj6MZm2M6J9Jj0aLrqGyi9+XZQAjMsqwYEjLjC7gsQvQOATc2UsTsPGtnl2LRcuwMM36HEiSJvAsbo/mGA99Y7E4zLiG0wYkMdRUtKlgewnblem5nxGJcHhsOEIMGq7XFmv3AbimBziPLWgyqOF/WTFSD79iPMWPtqDLx/Mk/aPpC2/wAlVM941bF4WGF068ZBL6vWspW5W2xtbt76qYTPSuBfC6RZpNeq+/Ztp9nfQAkk3FzXbOAUtgIT22bw+sa4koua7jwELZfB5Mf85oJFw0Py2PH/AFAO36gohj8iSWRHkXUYwdIPqdbmSvaao8MD84xw7DMD4X0CtIE5mgVmsXl0ETlREl516wdtERCW5i1tW/YKmyXB4bDlLQ9HLJcAC8jWU72bfq7g9lX8dhmdhZktb1XUMpv22vcNTMvyxEZWDi6CTYWA/KEE7fVAtyoCymRQh+kSKNXO+oKA1z40Lw2cLJimVxEU6/RmwL3i9e/nuR5GtCk6uCFYH9Ug2v5cqC4+OGIxRCPUyjWpuqersSWPO+o3771RJY8dI6hkgJVhdT0ig2PK4tsaVQ4DBYeSNWBkUb2Uu2wBIsLG1r3tXtMOemWmaiaVKvHj2lvAYHXvVzBYnTGCyq12YeIK3se6vKVa8XL1OVtwQwmb2jJ0Cy6S9tt25kCr6ZyNBdVOnrbm3MeFKlWjGxcyrHrMLqOwX7r9tCeLEvJhF75wf2QTSpVSRDi99OBnP9mR764GBXlKtOCaeNqv5ZljzuEQeswF7ja9KlVW5Alz/Jmwk7QuQxUA3HLcXqthcG8jBUFz3bDb2mlSo3wWPMThHiazix7rg/I1GaVKnLsK+HmramWpUqonoNKlSpkVeg3pUqA8pyilSphIOdIEjypUqQPjO4rtnBDacDF5H7xpUqKDOGmviMYf7UefqjtrQhze3ZSpUgH4zLy8qN9UI43P1jbSbdtD8Pw5JpIJsdGm9xZjcHcAcjbt768pUylFcnRhiJtSKnVj2XfkDUmZ5QZZUkBTqqy2ddQ3IN6VKq4+YDIOHtKgCVhzO2wuSTsOwb0qVKqxL//Z"/>
          <p:cNvSpPr>
            <a:spLocks noChangeAspect="1" noChangeArrowheads="1"/>
          </p:cNvSpPr>
          <p:nvPr/>
        </p:nvSpPr>
        <p:spPr bwMode="auto">
          <a:xfrm>
            <a:off x="155575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://t3.gstatic.com/images?q=tbn:ANd9GcSJKNQAcx1dSb5wPiY1L9pfeTRhAfoSiSPv5xXn4-AJouUP5VIZWlWq4m_4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02235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1"/>
                </a:solidFill>
              </a:rPr>
              <a:t>What types of jobs should you look for?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n-US" dirty="0" smtClean="0"/>
              <a:t>What do you want to do?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smtClean="0"/>
              <a:t>What time shifts do you want to work?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smtClean="0"/>
              <a:t>What experience do you have?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 smtClean="0"/>
              <a:t>Read the </a:t>
            </a:r>
            <a:r>
              <a:rPr lang="en-US" u="sng" dirty="0" smtClean="0"/>
              <a:t>QUALIFICATIONS</a:t>
            </a:r>
            <a:r>
              <a:rPr lang="en-US" dirty="0" smtClean="0"/>
              <a:t> section carefully.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- Do you meet the requirements?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- Is the job “entry level” or “advanced”?</a:t>
            </a:r>
          </a:p>
          <a:p>
            <a:pPr eaLnBrk="1" hangingPunct="1">
              <a:buFontTx/>
              <a:buChar char="-"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74775" y="304800"/>
            <a:ext cx="66294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Applying for a Job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1295400" y="2520950"/>
            <a:ext cx="6745288" cy="3716338"/>
            <a:chOff x="694980" y="1154778"/>
            <a:chExt cx="7690772" cy="3500037"/>
          </a:xfrm>
        </p:grpSpPr>
        <p:pic>
          <p:nvPicPr>
            <p:cNvPr id="15366" name="Picture 5" descr="MC900128976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980" y="1154778"/>
              <a:ext cx="3198845" cy="3048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6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8600" y="1459946"/>
              <a:ext cx="2872140" cy="2737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Text Box 9"/>
            <p:cNvSpPr txBox="1">
              <a:spLocks noChangeArrowheads="1"/>
            </p:cNvSpPr>
            <p:nvPr/>
          </p:nvSpPr>
          <p:spPr bwMode="auto">
            <a:xfrm>
              <a:off x="694980" y="4197615"/>
              <a:ext cx="3429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Paper Application</a:t>
              </a:r>
            </a:p>
          </p:txBody>
        </p:sp>
        <p:sp>
          <p:nvSpPr>
            <p:cNvPr id="15369" name="Text Box 10"/>
            <p:cNvSpPr txBox="1">
              <a:spLocks noChangeArrowheads="1"/>
            </p:cNvSpPr>
            <p:nvPr/>
          </p:nvSpPr>
          <p:spPr bwMode="auto">
            <a:xfrm>
              <a:off x="4563588" y="4197615"/>
              <a:ext cx="3822164" cy="434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Online Application</a:t>
              </a:r>
            </a:p>
          </p:txBody>
        </p:sp>
      </p:grp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381000" y="1219200"/>
            <a:ext cx="8458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When you find a job you want, you must fill out a job </a:t>
            </a:r>
            <a:r>
              <a:rPr lang="en-US" sz="2000" b="1">
                <a:solidFill>
                  <a:srgbClr val="FF0000"/>
                </a:solidFill>
              </a:rPr>
              <a:t>APPLICATION</a:t>
            </a:r>
            <a:r>
              <a:rPr lang="en-US" sz="2000"/>
              <a:t>.  </a:t>
            </a:r>
          </a:p>
          <a:p>
            <a:endParaRPr lang="en-US" sz="2400"/>
          </a:p>
          <a:p>
            <a:r>
              <a:rPr lang="en-US" sz="2400"/>
              <a:t>There are two types of applications: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267200" cy="914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Job Applications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4191000" cy="5105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300" dirty="0" smtClean="0"/>
              <a:t>Applications ask you for personal information, as well as questions related to the job. </a:t>
            </a:r>
          </a:p>
          <a:p>
            <a:pPr algn="ctr" eaLnBrk="1" hangingPunct="1">
              <a:buFontTx/>
              <a:buNone/>
              <a:defRPr/>
            </a:pPr>
            <a:endParaRPr lang="en-US" sz="23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300" dirty="0" smtClean="0"/>
              <a:t>An application tells the company whether or not you qualify for the job based upon your </a:t>
            </a:r>
            <a:r>
              <a:rPr lang="en-US" sz="2300" u="sng" dirty="0" smtClean="0"/>
              <a:t>Experience</a:t>
            </a:r>
            <a:r>
              <a:rPr lang="en-US" sz="2300" dirty="0" smtClean="0"/>
              <a:t>, </a:t>
            </a:r>
            <a:r>
              <a:rPr lang="en-US" sz="2300" u="sng" dirty="0" smtClean="0"/>
              <a:t>Skills</a:t>
            </a:r>
            <a:r>
              <a:rPr lang="en-US" sz="2300" dirty="0" smtClean="0"/>
              <a:t>, and </a:t>
            </a:r>
            <a:r>
              <a:rPr lang="en-US" sz="2300" u="sng" dirty="0" smtClean="0"/>
              <a:t>Education</a:t>
            </a:r>
            <a:r>
              <a:rPr lang="en-US" sz="2300" dirty="0" smtClean="0"/>
              <a:t>.  </a:t>
            </a:r>
          </a:p>
          <a:p>
            <a:pPr algn="ctr" eaLnBrk="1" hangingPunct="1">
              <a:buFontTx/>
              <a:buNone/>
              <a:defRPr/>
            </a:pPr>
            <a:endParaRPr lang="en-US" sz="2300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300" dirty="0" smtClean="0"/>
              <a:t>Employers compare all the applications they receive and decide which applicant is the best candidate for the job.  </a:t>
            </a:r>
          </a:p>
        </p:txBody>
      </p:sp>
      <p:pic>
        <p:nvPicPr>
          <p:cNvPr id="1638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04800"/>
            <a:ext cx="4130675" cy="6076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Resume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3733800"/>
            <a:ext cx="8458200" cy="2743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 </a:t>
            </a:r>
            <a:r>
              <a:rPr lang="en-US" sz="2200" dirty="0"/>
              <a:t>Make sure your </a:t>
            </a:r>
            <a:r>
              <a:rPr lang="en-US" sz="2200" u="sng" dirty="0"/>
              <a:t>name</a:t>
            </a:r>
            <a:r>
              <a:rPr lang="en-US" sz="2200" dirty="0"/>
              <a:t> and </a:t>
            </a:r>
            <a:r>
              <a:rPr lang="en-US" sz="2200" u="sng" dirty="0"/>
              <a:t>contact information</a:t>
            </a:r>
            <a:r>
              <a:rPr lang="en-US" sz="2200" dirty="0"/>
              <a:t> stand out at the top.</a:t>
            </a:r>
            <a:endParaRPr lang="en-US" sz="2200" u="sng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Resumes are usually only one page.</a:t>
            </a:r>
            <a:endParaRPr lang="en-US" sz="22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 It is an opportunity to “sell yourself” = brag about yourself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– for example</a:t>
            </a:r>
            <a:r>
              <a:rPr lang="en-US" sz="2200" dirty="0"/>
              <a:t>:</a:t>
            </a:r>
            <a:r>
              <a:rPr lang="en-US" sz="2200" dirty="0" smtClean="0"/>
              <a:t>   how many languages do you speak? 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Keep a copy of your resume with you when you are applying for jobs, that way you have the information needed to complete applications.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352800" y="1143000"/>
            <a:ext cx="5334000" cy="2590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Resume</a:t>
            </a:r>
            <a:r>
              <a:rPr lang="en-US" dirty="0"/>
              <a:t> is a list of your previous jobs, education and special skills.</a:t>
            </a:r>
          </a:p>
          <a:p>
            <a:pPr algn="ctr" eaLnBrk="1" hangingPunct="1">
              <a:buFontTx/>
              <a:buNone/>
              <a:defRPr/>
            </a:pPr>
            <a:endParaRPr lang="en-US" sz="1800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/>
              <a:t>Not everyone will need a resume; it depends upon the type of job. 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7413" name="Picture 4" descr="MC90005612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1128713"/>
            <a:ext cx="245268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609600" y="457200"/>
            <a:ext cx="7772400" cy="5872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60000"/>
              </a:spcBef>
            </a:pPr>
            <a:endParaRPr lang="en-US" sz="1800" dirty="0"/>
          </a:p>
          <a:p>
            <a:pPr>
              <a:lnSpc>
                <a:spcPct val="55000"/>
              </a:lnSpc>
              <a:spcBef>
                <a:spcPct val="60000"/>
              </a:spcBef>
            </a:pPr>
            <a:r>
              <a:rPr lang="en-US" sz="1800" b="1" dirty="0"/>
              <a:t>Bee </a:t>
            </a:r>
            <a:r>
              <a:rPr lang="en-US" sz="1800" b="1" dirty="0" err="1"/>
              <a:t>Htoo</a:t>
            </a:r>
            <a:endParaRPr lang="en-US" sz="1800" b="1" dirty="0"/>
          </a:p>
          <a:p>
            <a:pPr>
              <a:lnSpc>
                <a:spcPct val="55000"/>
              </a:lnSpc>
              <a:spcBef>
                <a:spcPct val="60000"/>
              </a:spcBef>
            </a:pPr>
            <a:r>
              <a:rPr lang="en-US" sz="1800" b="1" dirty="0"/>
              <a:t>1124 Brown Street, Omaha, NE 68949</a:t>
            </a:r>
          </a:p>
          <a:p>
            <a:pPr>
              <a:lnSpc>
                <a:spcPct val="55000"/>
              </a:lnSpc>
              <a:spcBef>
                <a:spcPct val="60000"/>
              </a:spcBef>
            </a:pPr>
            <a:r>
              <a:rPr lang="en-US" sz="1800" b="1" dirty="0"/>
              <a:t>402.536.3500, </a:t>
            </a:r>
            <a:r>
              <a:rPr lang="en-US" sz="1800" dirty="0">
                <a:hlinkClick r:id="rId3"/>
              </a:rPr>
              <a:t>beehtoo@gmail.com</a:t>
            </a:r>
            <a:endParaRPr lang="en-US" sz="1800" dirty="0"/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u="sng" dirty="0"/>
              <a:t>Experience:</a:t>
            </a:r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b="1" dirty="0"/>
              <a:t>Instructor &amp; Pastor, </a:t>
            </a:r>
            <a:r>
              <a:rPr lang="en-US" sz="1800" b="1" dirty="0" smtClean="0"/>
              <a:t>Karen </a:t>
            </a:r>
            <a:r>
              <a:rPr lang="en-US" sz="1800" b="1" dirty="0"/>
              <a:t>Baptist Bible College </a:t>
            </a:r>
            <a:r>
              <a:rPr lang="en-US" sz="1800" b="1" dirty="0" smtClean="0"/>
              <a:t>   </a:t>
            </a:r>
            <a:r>
              <a:rPr lang="en-US" sz="1800" dirty="0" smtClean="0"/>
              <a:t>06/2001 </a:t>
            </a:r>
            <a:r>
              <a:rPr lang="en-US" sz="1800" dirty="0"/>
              <a:t>– 7/2009 </a:t>
            </a:r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dirty="0"/>
              <a:t>-Taught Rural Mission Course to Bible College Students</a:t>
            </a:r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dirty="0"/>
              <a:t>-Student Mentor</a:t>
            </a:r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dirty="0"/>
              <a:t>-Organize Meetings and Events</a:t>
            </a:r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dirty="0"/>
              <a:t>-Supervise Bible College store</a:t>
            </a:r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endParaRPr lang="en-US" sz="1800" dirty="0"/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b="1" dirty="0"/>
              <a:t>Thai Tomato Company, </a:t>
            </a:r>
            <a:r>
              <a:rPr lang="en-US" sz="1800" b="1" dirty="0" err="1"/>
              <a:t>Chaingmai</a:t>
            </a:r>
            <a:r>
              <a:rPr lang="en-US" sz="1800" b="1" dirty="0"/>
              <a:t>, Thailand</a:t>
            </a:r>
            <a:r>
              <a:rPr lang="en-US" sz="1800" dirty="0"/>
              <a:t>	</a:t>
            </a:r>
            <a:r>
              <a:rPr lang="en-US" sz="1800" dirty="0" smtClean="0"/>
              <a:t>   6/1994 </a:t>
            </a:r>
            <a:r>
              <a:rPr lang="en-US" sz="1800" dirty="0"/>
              <a:t>- 8/1995</a:t>
            </a:r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dirty="0"/>
              <a:t>-Checked for quality as machines filled each jar with tomato sauce</a:t>
            </a:r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dirty="0"/>
              <a:t>-Fastened lids to jars, put jars into boxes for shipping</a:t>
            </a:r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dirty="0"/>
              <a:t>-Loaded truck with boxes based on each order</a:t>
            </a:r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endParaRPr lang="en-US" sz="1800" dirty="0"/>
          </a:p>
          <a:p>
            <a:pPr algn="l">
              <a:lnSpc>
                <a:spcPct val="60000"/>
              </a:lnSpc>
              <a:spcBef>
                <a:spcPct val="60000"/>
              </a:spcBef>
            </a:pPr>
            <a:r>
              <a:rPr lang="en-US" sz="1800" u="sng" dirty="0"/>
              <a:t>Education: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dirty="0"/>
              <a:t>Karen High School No. 1	</a:t>
            </a:r>
            <a:r>
              <a:rPr lang="en-US" sz="1800" dirty="0" smtClean="0"/>
              <a:t>Graduated </a:t>
            </a:r>
            <a:r>
              <a:rPr lang="en-US" sz="1800" dirty="0"/>
              <a:t>1998 	</a:t>
            </a:r>
            <a:r>
              <a:rPr lang="en-US" sz="2000" dirty="0"/>
              <a:t>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400800" y="609600"/>
            <a:ext cx="1981200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Contact Information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096000" y="2743200"/>
            <a:ext cx="228600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Jobs in refugee camp or in United States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029200" y="5486400"/>
            <a:ext cx="3352800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High School, Training, </a:t>
            </a:r>
            <a:r>
              <a:rPr lang="en-US" sz="1600" dirty="0" smtClean="0"/>
              <a:t>Languages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3352800"/>
            <a:ext cx="20574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Dates are important!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1456">
            <a:off x="4572000" y="1384300"/>
            <a:ext cx="163036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When Applying for Jobs…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Make sure you have a professional voicemail: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 In English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 Not too long    </a:t>
            </a:r>
          </a:p>
          <a:p>
            <a:pPr marL="0" lvl="1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 smtClean="0"/>
              <a:t>If you share a phone, make sure others speak English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	- and give you the message!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Keep pen and paper by phone</a:t>
            </a:r>
          </a:p>
          <a:p>
            <a:pPr marL="0" lvl="1" indent="0">
              <a:buFont typeface="Arial" charset="0"/>
              <a:buNone/>
              <a:defRPr/>
            </a:pPr>
            <a:r>
              <a:rPr lang="en-US" dirty="0" smtClean="0"/>
              <a:t>	- Write down </a:t>
            </a:r>
            <a:r>
              <a:rPr lang="en-US" b="1" dirty="0" smtClean="0">
                <a:solidFill>
                  <a:srgbClr val="FF0000"/>
                </a:solidFill>
              </a:rPr>
              <a:t>who, where, when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ok.gov/oesc_web/images/web-group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1852">
            <a:off x="5535596" y="1344595"/>
            <a:ext cx="2876550" cy="287655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Who Can Work in The US?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600" dirty="0" smtClean="0">
                <a:solidFill>
                  <a:srgbClr val="FF0000"/>
                </a:solidFill>
              </a:rPr>
              <a:t>U.S. Citizens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Refugees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Permanent Residents</a:t>
            </a:r>
          </a:p>
          <a:p>
            <a:r>
              <a:rPr lang="en-US" sz="2600" dirty="0" err="1" smtClean="0">
                <a:solidFill>
                  <a:srgbClr val="FF0000"/>
                </a:solidFill>
              </a:rPr>
              <a:t>Asylees</a:t>
            </a:r>
            <a:r>
              <a:rPr lang="en-US" sz="2600" dirty="0" smtClean="0">
                <a:solidFill>
                  <a:srgbClr val="FF0000"/>
                </a:solidFill>
              </a:rPr>
              <a:t> whose status has been granted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Certain non-immigrant visa holders who have employment authorization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52" name="AutoShape 4" descr="data:image/jpeg;base64,/9j/4AAQSkZJRgABAQAAAQABAAD/2wCEAAkGBhQRERUUEhQVFRQWGR8aGBgXGRwdIBgaHBYYFxgaHB0dHSYeHRwkHBwcHzAgIycpLCwsFR4xNTAqNSYrLCkBCQoKDgwOGA8PGCwfHB8pKiksKSkpKSkpKSkpKSwpKSkpKSkpKSkpKSkpKSkpNSksKSksNSkpLCkpLCksKSkpKf/AABEIALQA8AMBIgACEQEDEQH/xAAcAAABBQEBAQAAAAAAAAAAAAAFAAMEBgcCAQj/xABMEAABAwIEAwQGBQkFBwMFAAABAgMRAAQFEiExBkFREyJhcQcygZGhsUJSwdHSFCMzU2JygpLwFReTouEWQ0RUssLTCDSDJCVzo/H/xAAZAQADAQEBAAAAAAAAAAAAAAAAAQIDBAX/xAAjEQACAgIBBQADAQAAAAAAAAAAAQIRAyExBBITQVEiMmEU/9oADAMBAAIRAxEAPwDcaVUBv0yWxUR2FxIjk3z/APko0OPGTa/lIbdKc2Up7uYHx70R7aALLSrPsR9M9swElTFyQTEgN6Hxlz+oqXb+la3WkKDL8ETsjn/HQBdqVU7+85j9S97kfjpf3nMfqX/cj8dKwLjSqm/3nsfqX/cj8dL+89j9S/7kfjosC5Uqp395zH6l/wByPx14fSex+pf9yPx0WgLlSqln0pMfqX/cj8dcn0qsfqH/AP8AX+Ol3IC7UqpA9LDH6i49zf46jsemW2XMMXGhy7N7/wCJR3IP4X+lVH/vat/1L/uR+OuT6XrX9W/7kfjo74jovVKq1/t00G86m3B3ZCQULWZ2GVC1ET4xVbf9Olqlwt/k10pQE6Br2/7zlVWTfo0mlWYL9PtqN7W8/la/8tNn/wBQtn/y917mv/LSsZqdKssT/wCoWyJj8nuvc1/5afY9PVotQSLe5k+DX/kpibSNMpUERxW2UJVkXCkhQHd2UkK+t41x/tg39Rz/AC/ioGHqVBP9rWvqr9w++vRxYz0V7h99ABqlQgcTs+Pw++vF8TN8gT7Uj5qFABilVbd4zy5v/pniBsUlo5ukDtJE+MUKuPSlk3w6/wDYhpXydNAGVNW0OnxQPgpU/MVc+Gk52H2DzTmT5iqwbhrtUntW4yqBOdPVBHPwqyYefyZ5ouQjtIyyQM6Vad3XXf41Iiu4phHbMqQN90/vDUVG4RdC7cDmglPlsQKsWMXIZdWlaMqUmEqEnNMnXx+6qngeIts3dymSG1kLTod+Y+PwpXYyzdjS7CvEYq0dlfA08m7QSBrroNOdJsBrsK9DFdXd8hogOEpJ1Ej7q4bxdk7K28D91JNNWgHBb17+TVynGmPrj3GnW8UZOyx7jQxjKrWmza1LViDX1x8a4N+19cf17KhgLDmQl5skCAtMz0zCamcQ4paNPLAetQoGSmEqjzypIB8DrpUE4gz9cUEXwleMOPhPZBt1QXPagGIMbAxuOlXEl8hJfE9sdCbRR8e791MnFLVRns7c/uvAf91RjwddLAn8niBqH1SdNZzKjfwqI56PHSTOTbftkHXoBAjzJptr4Fss2FY0gLCWmcyjslLgUTz091VThnEza412ikKPcWMo37yTFHuFeAn2Lq2eKAtAWQ4oEKyJynvZoA3MaTvWY8QLlxB6to/6RTSIfKNxxDim3cBzWwn9tsH390mqDjdqp8whNkhPRKHAr3lMTWdouVD1VKHkoj5GnBibw/3rn86vvo7aLskYnaKYXkVlJiZB5GrVY8PNotW7iVZykHfTUxVMViTij3llR/aAV8xRrBMZecIaU4S3GidIEbRFMjI6gzerJTa7ZpztWkN5EjMtQSO6gJMTEwQR7KAYrxrhzK8huS6rmWUZkgzETOp8qxz+1nLd0rbICjKdROhMkeFNW/ES0OpdyIKkqKtQYk7yJplR2kaufSFYzo44PFTZHyJqW1xRaqAIdEHmUL/DWX45x+u4YU0phlOaO+kaiDOlabwrYoRZWqVNoUVN5tQJ+trp400rGPf2/bHZ9v2mPnSOKsnZ5o//ACJ++iyMIYOYlpv+UVAx+xsWW0m4abCCYmD58jRQEY3QPqrSfJafsNeB1Q2J9hqo4Rgdvdl9TGRJQpwhJEygHumCdBEb0OfwFxtBcyNhOvrGNjBiFVNMDY8f9HtvdAQhppWYZlobTtzBiJnqaD8Q3bVuyppX54W4HZqegkq7uUNhKZnTkABHOry9cDs18u7P21ScVwNx0l9AUpSVBTaUDvEgfSzQAmY2M0ZIRlpjhJp2jHcRx9RWpBCx2h7wdSNJ0mNBOu8U3dYQWw2oq7qzvlTp7Bpt1q98W8DX2IraULVxBSFAqcWkkpUorQNPqyUz0ivcQ4TcsmUqvMpbQsZUxq4uDpvETrrrGlZS/D9eDeU5ZX+XJXsB9GTlykuKKGkTpm9ZXQxyn9qKLp9DjoGdK0hAmSsxpGhBExrrJgV4OKwye0c76yZQgHRI+yeZFHbDjYvt5rojINQkfJKRrp9bfxG9JZG/4DxpaKPc8IuoUQCVAHcCflNN2WAgkhSS4SDEEJCTG5MeVahb8VttpMKS1OvZojME8s5GxVySDJ3JA0oJijLb60uQntFGQgzAGuum5jn7eYmlP6ZuHwzW7wVIaKwRIE7VNfw9LuVWmqR99GLy07RtaGBmUgrzRtlBJ7vONhrVbwxSCtJcMp+qsKjnrPhSWW+Bxx3yyX/YCf6FMXOChKSeYE7U5jj7SCFMFCtYyAGIicxnfUbULN7IVn7p0ACQIO85oI5edUpOSsO1fSWzZhRKSvlOk+MjXw91X7EfSASW2EMthSGkBS3VqhRCUp7oTlj2k1njN2lISUoCnB6sgOd6U6FJkERPLnWpYPgNvc2FvduMNlxSCHFRlGYLUIgEJHLSBVqzJgpeOOBlDhDXf1AhwxrG/a600nFH3CQ02lccwlYE9J7U67e+j35VapQGyi2yp9VJWNOegz9a5/tW2bPdRbpPgAfhJ+VLYwPiGP37DCe1CG2lHLlLi4mCYgK20+NVcMFV4zlShRWmQIJTrPKZgedaRhl80p1lIaZjOkaMj6Skzun4ms14tvlouu0QrKtJUAUwIhak6CIGlMzlyg1cWT0wli3WfAFPzVUHEW3GCjtre2TnmIIOiSkHY+I9xquucR3J3fc/mqOvGn/17v8AOofbQUWxqwafQ2tTRSowIbSlKRoTqTOYEDfTWKPf2O0hDQS2hClKQkqAGYgmDJrMjiTx3ddOn11nT30f4S7VNygvdolMoMuZgI7RJnvcoBM+Bp+iMn6s0p30YWjSlfpHJEfnMhjWZEJGvKo1l6NLFC8yw6vfuqKcvuCZ+NaJdYY4uFISSCJB08+dV++uENKKXHWkqG6S4mR5iZFBotAHEvRzhrohLa2j1QRPlqDp91HLRlppKUguEIRkTJGgAA6eFDXuIWEkAuok6ASZJ20ESda7ViSTtmP8Dn4adgFf7QQNgr4UG4nt2b1sIc7UJSZ7hAn3pPSkXyr1ULP8CvuoLiXEjbLnZuZkr+rkWTr5CiwJTVi0hIQhT6QEhOigNAP3fbUW9tWQglbr+RMnvFBA6wCiuHcYAbDmVeU7d2DpvKSQRQTHccBa1Ssd5JIITqAoH6+vyqRhF3HFJ77CkoWCIUEAxJjp400zxfjSkqzG40MZuzKRvvJAFVFWIXjg77yo6Ax48qYdsbh39I8tQ/aUtXzNZ21yVXwueJ8UXyGwFuvFYAK4UTIVG8JhHMakzQS+x1TraFrU4oSqAtZVrsOQgbnSpfC3Dlw9mZDhCchTJCfVPe72bQJG2mozaULxq1RbrTbBZcU2VST6pJiMuk5Y+2h1IqNrYww2VSoiT0PzUdh5VKZcU2cy1AHlpt5DmdtT4GNjQu4vlARmHkkbf6+OtXW0xDLYIbQhJKh+cJQFKUoklWZRBVtAEbZhtWctbZrCPdaAYxYgyEkpBmCdVE9Y6nkNT1FH+H1qBLrvrnY9PIDb7KAo4fKHUqzEoJ0+7xq7s58v5vKFcioT9oqZyXCKjF8sz/iFC27hwtulIUPoFSISTOUjT+ooEhg5STEdZ91XDifClrbLqiAUqyuaESSdCDrpyjl74p4A2CzvtOnvrZNNGVOLobeaiJ0nUd1Wo5EaaimlIgaa/wAMU7eAd2Mo0gjOowRpr489NNabYEmEwCfD760IXI7ZrkpHd6a6e/lU1u4VkQlS1JQlaxCVaA6HQExz3oa0SOh1/wBK1T0Y4tbosn0PvNNKS9nGYxIU2nRPM6pIgUzNlHXauONJS3auOLkw6gLVmE7EJGpBO55RXjfDd0ZzW7iOfeGT3hZSKJ8V33aPPqRdBTZCQkFaxBlMgJUPAzHWhmG8LF/VLjaj0CgZ8xOYe40UNF2t+I8QtrZKUX9qkR+j7RoLTI5kBQ086puJthTjYcdQAqczkladVSTKRKteg3NGLfgot6Ktm3PHtFD7TFR+KMLatrltpyOyTmCgiVxBIIE5SYVpypGc+UDrGxtyvILpC85ypIZc5mNZAjfxo/8A7Bspynt1SCTARpyiMy5HPlrpVcul2O6UXB8B2aB8e0NMpxdtvVpgpPUvOT/kyD4UFh0cKlL/AGaVKZbSM3buBWVZhPd00nU6T1q1J4W7fvG+ZXAgFSQCPCdAfeapPD2IqeW4gpSAUE6SSYI3JJJojhGHq/KUAAxqdI10POoct0X2Jx2XK04QummlpGIFRV6qi4ru6QIPaH4RyqLw/wALO2jjjhfYcUuJKnDO8kyASSakMs5EhI2ToI8DpXKq4ZdTJOjdYojOMYKp66YfW8x+Z1CElRmFZtynTX5UXdxpWvqe9R+yhlNqFT/pn9H44hQ8SODYI9yvvFVnF8MRcul10986aDSIiIJqapQpl50Cjz5H7DsiQ72ybcShCwCEbQkA7RqQATp1oRf4c0iMrQIJ1JUQBNGH7pI1JA86FXHEFvqlSgR0ia1xzm3siSSWiuOcRLBISlscvVnlruafs8TunFBCFBI2kISPbMUGaaJIgT/rV7wHDFtqbVkATopUx3hrt/QrtlSRnFNlpwCydYtSp5ZcKyAIJ1B0gaDmRyoC7wopDodUEud5QV1SqSR79Ntd6s+IcSJTbrJSJABRHJQI28MvyqJcY0p91DqR3XEkrTGgWIJ08YmuTG252vZ1zSUaM8xrAVodMDSdNdh0oxhDhTABg9CPsrSb7hPt0haToRMRtp0/ryqq4nwW633k6x03Hvr159Epx/FnnQ6ntls7ACo0HX76N4YwTJ5Dc1WLTEsnddBSry3/ANfCjqOKrZlohx5CTqCmZV0iOteY8MoOpI71kjJWmU7j7FEu5kNqASkJUQpOVRUTokc4AOY8p8ap7YUQcycw6xJT9vvojjeLJubtxaO6hYyARJIywPCSaisqhQIUUHkrkdNlRW1UkYXcmNXSpbGpgKPdK0/SEylMSBpqZ3io9uASAdR5miF5mhzMBJKScuTLzj1u8fZ7aGoWdp06ST8BpVehP9j1qMxjadJo3gvDzt32wZTmyZFqzkJ07w570I7IpWZ3InTnVq4C4qbsbh5TyFONrahQQQCCFJUCJ0PTlvTRnIJ2fo7K21JfWgKkFCwpeZA5pKQ2Uq5aSNqdt/R9bNQXH3VR0QlPxUpXyp669IaFhxTbTTUJlvtluOZzzTCcuVXsjUedVprji/fXlaUlKuQYZTmPh3UlfxoEatw6xaFIS6m6WEmUq1UPIqSke6s446bDt4ASGwta9VmQkFZVKss+7Xej1xh9/dWYS+wM6ohbjuUoAO6kqnf/APonWqziuElC7a3dcSmJCnUQQArWdSAYmNwKCJeiG5hFo2SHbpalDdLTKv8AvyivS5YoylDDjuYH9K4E7CfVSDp5Kor+QYUwcy3nX18+/E+xsT/mNNP8aWrf/trRAI+kUpn3nMfkaRYMt+I0NPIdatm0SIV6+Up27oKp9szIrRMGx2x7MXBaS2JKCoKVqrLmICTJOns8ayG+xBbrqnDOYmRBPdnWBzFWjBMTSbRz8rLq21LE5SCrLCR3c2m/yo7Vdg5uKLurEW3ElVuVONzAMQSQBI1OlAMR4tDSwhbDiSfr5QI2nQnShYuFWrAetbsFomQ24mDm/dIInTkaHcQYk/dlDzreUBOUFKSEnvEk8xMnwrD/AC427NfJIsSccfWJaabI8FlfvCQCPaKjqvbtegCR+6g/9xNVVpXOrPgK790KLBU6lESFQoCRIHe191Wunh6QvJIRsbtW6yP5R9lP2WBQuX1FxMapzrH/AEkU+7xC833bi2I6lBKD7jmHwqUzxFaOev3f3wpP+ZBUn2kCq8SXCJ7mT7TDMI/3tu4k9QtS/nB+dHbDgjBH/wBH2RPRalJPxIqsO4a04JYKlnolSF/KFfCgV0lTaogg+IirqhFgw7iHDGLcNK7Nx4CO0S1vHM5hvTr14Hm1qKV5QMyFK07uhgRp8as2DejvslBItm0RrKiFGOs5Tr560xxKXEzb9mgHcRMEBJUTm3I0Okcqxy4tW2bYp7oqr2GhbYWtYCQJOuw5e0+HKmeCQtwGBMnLB6kgT7poLj1yUtJbSQSVHMfIwAPIfOr76PMEyNNmDmGuvX+vsrTo8Tk7H1OSkaJa2aMoEbV27Ygj7DrXSTp0NQ38SUJywfOvUSk3+J4/ILxjhFl8QtA8xoazri30aO5JZhzKc0KHe8RI9atDvOL3Wv0lqVDqhYPwiubbiJt4Awtuds6FD/NBFa9jkqmhxk48Hzu9ZuNLCj3ddwABI3EnYinjhqlSCCBukneDqD7q1rirgVD/AOdbSCrcpEQepT4+HOgz/DT5CO0QoZk5UKdOXuoAgJza6A7dBXn5saxy/h245d/Bnv5EtIIiSRB2MiZ3IJHsNeJwpZ6CtDY4MfLQdIQlvLJWpxITpvuZ66VBRYtfTzlChIyJMrgHUDVWXoefhWCV8Grk0VRrCiQQRPMnaOU67VOwnhdx8ksoLmYFIMqSgnY5T6yz+6ABzPKrRbra7DKtoqRzCkbeKjGUxPrSCKm8DYfdB1ZsCptBAGUjMlOsmSsFIOpPdPsVNOUWo6Iuzg4G3aJIVapQtQGYuoz7d4xmlJIiZAjTnSa4nbt0gquWEpWElTTQVKRG6UphHMynTbcxWmDhRlKMt0hV04/3FmFEbakknupAHrGPACYqhYt6E2EvqUhSy0MsNqWE5UHdRWQSpKdRAhWg3mktK2Ot6CnC7ttfSordQmYSXIQHD+zBPxUJnSeWd+kuyAvFIZIUntClEKB2CRE+CpGpqY2t9ly4YsG/zTaokozrUlWqSpKiTsNCBt7KrONXinUtlxRUQpQ1Mkbae+aCJraO7TgxxWri20pHrFCkuFP70EJHtUPbVgsuErMAHK+8SYlwZET0ABA/zECq5g/E67QQhCJ11VrB5FKTokxzAnSoOIcTPvz2zinJMwo6T1japV/CqocxzBw08ooKC2ScpbWFgaz9Ed3QjQ7RvU1y1/8AtynCrdzKARqfH2R8aAsNOOE5QfEjTer9wiylpnI/bh8EE94KyJOYGZH0o8KoiauihoUiEgIJVz13PkKsVvgWJ3LYQhp8NAaAjs0x5qyz8asT+MKZUTastsTspAEkeBA195qC7xO+o/nXlq9sU6o0G7P0cvIT+feYaPMZ859yAR8akt4Q9bmbG4U4T60Iygx5qUk+2DXLPEjSdSJPjr02nb2V7ccb6d0UWwJv94F0x3b21C0dYj5yj5edOf2vg90CVgsK8iPduDVQvuJnF7q0oG65OogeVNSAI3Fyguq7HN2YPcUrcjkdNvKaIMcSXCBHaFSfqrhY9ypqvtrHXWpCXhRYj7EUJFZj6Q7kMrcUR3iMqRJ7oyJzq6d7RP8ACetU1fp2vLhwIbQlsEx3AVK9k8/ZUPFFXT61KdVLgGokKyiNQfGJNY5HqjbEt2Vi4QXHEDqfjm285/rSvoXDWE9mFJ3SBmHskHyrD+G2fyi6ayycpzKHlAJ8tj7a2F15TaQtr1kCCDspPQ+yvR6TG/G2vpydVK5UE1XcyKH3d1kBJj21Hbv23gVtHKoesg7p/wBPGve2Q7CSUknkfCvQjFcnGQ7nHgganKToDyE9dKFKvnVEh7K42eaCdOh30PlXeMcKrBLjSiM2uUkmhTQUkQ5CT1294rWk1aETX3Uto0UQg8wTIoPjqnni3DmdtKdCe8MwEjKk7qI0y9ak5kkmVJI8jHwophOAHRchTchWUI0VHIaz4SD7awzYvJGjXHPsdgnDODnnu6lGdwJHMJSDzkxEAkc50MRNHF+jl22R2xJcMQuSZmdTAB7u2knbxrQeHL5tbeZKci9lIiMgEwkDoPjJmjKTNeNJSjJeq9HanaM3wPgR18S/LTJ1KRGdfht3U+J1PQb1oNhh7du2ENpShCRoBpA/rnQ/ijjG2w5vPcuBP1UDVaz+ync+egHWs4W7iGPyVTYYaf53h8MwP8o/a5qUvo0vSNEsuLWLlxxu2cDnZAdo4nVKCSQEg7KVoTAkAanoaTxtxEkHskqO4K47xXBkJUdNP2Ry5U1fX9thVqbezAAGqlKOqlR66zzOm3LlWR4rxOXFd0zrqrb3D7a5ZSeR1Hg6opY1cuS1qN1f3SEqWhpTiz3ZykJCpGYj6RnRIPKhnpMwoW92WG5hGUDadUBWpG5knU61Xra+KTmBk+PWnL6/Lykq1Ks4mTufM/aeddC4pnHk27IN5hqkespBM6pQoKIGhk5dgZPuqIgCjN0hoauOCf1bIzH2qPcT7M3kaHO4ll/RIDQ6jvKP8Z29gFMaJlo/2IJVpP1tz00jN8KIYrxC44llxbiikAJSnUABOg0kjbTrQGxt0rWC4SRzA3PtopiViVJZShKss8gVQJHITJHhvQTK7RqqMRw3FErJP5JcwVFJgBRAJ1B7jnnAV76y1a23efZq8ZKT7dx7Z8xRZeFKeBCENtInV67WEHf6Lckj2hR8qEY1YIYUkJfQ8CNVISsAERIGYCR41V2WR7jDVp3G+xGx8iND7KguIIolY3TiTlblWb6EZgr+HXXx3HWiC0Nr0WnsVdFSUnyV6yfI5h48qdWIqylU0VVd0cJMOISlTpYeOxWJbWORQsEg+z4UDx3g64tZK0Sj66dU+Hl7aVDAXba6iakN3XQ+w1EUmuDSAOWF8WiS3IJESBy5gabGjtvi622ldwp7RJGsyZMGP65Gq/bvkHYHzOgPKR9lWS/xZD60pQkBCEpQkmZWfpKjkSZrOaNISoa4FxY216hWqhqlQ6hW/wB/srXvy5BUVsrSpAHeQdFJHkeXjWK4YoIf1OgMabb9ee1aBiFvnAWnveRgjxSRqD1r1uk/Q4c6/I9xS6az9rbOgKHIaH47jwoTcY8pa0k91Q5jYnr51FusMISVJVKRuFDUefWhi7UESSI6iupydmaSLrZcaPIT3gFgbg/MdK7d4wt3fXtTm6hQHxiapbGIFsgEKy7Sd/DTpRFLoiUjff8A0+6qTTE4hZWNJB/NMpT4q75HlOg91euYw7uVKzHmT/UVFsVoO/d8Sd6fbt1POBKBPT76BaJVlxLdgkhejaStZIGiUiT8NPbWjox591oFhCAtSRKnCcqCRrKQJVHSQOpqov4OhNsphtQW44pKHCOQKhn9gTNKzxwBhS84Tq6USYBhSlAe7TxrKeKORbGpuPBJc4dt2nVXNxN1ckyXHoMHkEI9RIHIRpUXibjJaGwBIBkDz5CqYri0uqC3Cco1yg89D99E8Kv1XRByANI0B3JV1nrqdusVz58WN4nE2xSnGakVni6ycDYU7JKwFQD6klQhQ1mdOkHmao5SQTWxY/ii0NrZfDSWFI/Nu5QXJO6I5pmTJEgjSsmuO6rQgg8vs8K8yMVFUjqcnLbPWiC2pWZIIIGQzKp57RA8TRjiNrskttyg9m2gHJBElObcbnXc+XKq+4yN06j5V2yvuEeNUSzgXA+rI86l3GKhbXZpZQnUHMJKpHiTULsgN65U70pAi54HwyhCU/lC2ip9CS0lBUpZCoy+roJJiDrI95q4vH2bYW7bq0sCe6kxPLU7naDroRVF4eceS+2phKlOhQUhITmJUkhQhPPbnWn8SY/busdstBauwsJfZH080/nUTuRH2K5EWmuAaKE5bBJmBPXn76iKh11JWR2aSAoZoJEkmNDrH2UZvbMEBaCFIVsR8RHIjmD8qBXVpNJoLLOcHTbFDjalKSdWnwZRPJJTEpMbg60SexVpzKi8QEqUJS4CIV7difA6/tVSsGx92zUcsLaV+kaXqlY8RyPRQ1FRsZxNb8KgIbGiEJ2R4eJjmdTSVoZdrjAXWElVusOsnVSSJT/Ek7Hx08CaGuPodT2alKZI/wB2tSi3/Cd0eRkeIoLgnFL9uRkJIHIzp5GdPLnXD1+p1xS1mSrXoB5AaD2VViHMS4eUjlE6gKjvDqlQ7qh5H2UFeYKTBBBo/a4mtoEAgoO6FCUnzSdj4jWpB7B8RPZK+qslSP4V+sjyMjxpaGBF6Heue2AO9N26p0IFErJoE8qQHVu+kAwFKPgk1f8ACb1wMNrRuB3kq5xoT58/bVUt7dMaqHvqw8L3aTmQDscw+R9m1dPSyqdfTLKrVha9xJNw3lSlKFk65iAPf99QG+EefaI/hM/LSiF3h4MqA8x0/wBKHoBQe6SPl7q9Tk5SNiGGhtJVyG5qrt3q0qKkmB9U8/Hzq53T5cSUuCQelVx9oNq7ye6edZzLi/pLw3HGie8AlX7WwPUGrCjGUNNlFuZWr1lxHsT99UW4Sgg6e0V6++vK2G4SEJjuj1jPrKk7xA0jao8zWmrK8aZbL3E4SG0KMD1iDuedBb69JbQ39FCST5kzQprEVpIzpETrG8c4ExNaDa8GtE51LUsKgiO6CI06n40S6iKCOIb4d4fYFu2stJKiNSoTrJHOR8KONsAAAAADkNIqYloAAAQAIA6f0KQb9leXJ2zpRWOL0JU3DjbhIQcqx6qYUTCiYAJnzM+GuWYixkXtKfsrWOMbPO2UqUUoI2E+sN+cDQiPI+FZheFTa8nMbE8xtr8qQA5BDas0Z0HkSR5THQ++vJBSSn2z11P9eVc247+RRACjBnQD7qnXmH9gBJ1Op6CCR7dqQMHItVKGY6J6nn5cz7KSlBPq79T9g5Un7orMkknx+Qrgsx62/Tn7elAyzcAMKVcLcSCVNoKhEkzKQD10q94hYt4sglEIv2xqnYPJHMD63WhnoexJoh+2zJauXYLSzHegeoCdjuZ8fCKvb+Hw2X3AEXDCVKJTpJAMKA210/o1nOO7NY1VGOs3K7dakqT4LQrYx8iORGo+FS7i1S4ntGjKec7pPRXj0VsYPPSg2M4opbynFqKlKMqJ1mrVhrTTzQctYStI7yDqFCNQQd09eYnpqNYO0ZS0V+7wdYbCyk5CSM3RQ3B6HnHQg0HdtymY1B3FaXguOlmUlGdkfpGFalvqpE7p+U69aBcYW1oFhVookK1UiDCefdJ1jfTWOVU0IreDWwcCkhhbpHe7nrAbHzH3069aOEwhh0R9fSoDzHSmvy91Ozi/5j99RQyc+hbcdonLO1cmob2LOLTlWrMPEDTyplu7UOcgcqAOwrpTnbrPP3V62wTRG1w2aAICG1nmaO8LIUzcIcJMTCv3TofnPsqXaYUKMMYcBVRdOxNWqLetG2sKHPqPGoNyET3gAfCpdkSpkc1J08wPtigt1dqJMAf14V7EZXFM4mqdHj5HKoT0HeK7WpR5RTJYJ603sEqIFxZIO3wqA5ZJn1vhRldmOhPmagXLIG21Q4qi0yA5YGJSoGtO4NuO0s2jzSCg/wAJI+6swfR76vHo3vgWnGidUqzAfskCfPvf9QrhzI3gy4xXpFeFelcOOgDX+prmNCv8X2q3GlAOZEwJ1OqgefKNoFZpcAKSUuglaJChsQeRHhWlcUXSFoFuSUqciFZZCRqJJOgE6ddorPb21C0FS1fnG5SVJ11B0nqNN+fmKCU72VpRz/vD404HlrT31KIEBJMmAJkDw12rgqBIWBsdRTq7vOkACCJ28VTpSKOHHko0QCP2j6x8ug8qihJOuwp5TIT62qug+0/YKbEqPh8qALzhnArwbt7hoEnRagJzwTKVJ5QBGx5ites2HLhtbLqmnH0pIGWcrid4Mgd4SJ6GDzIobwliSLphlTSYa7MIVrqlaEgEHwjbwg8opjGQ5aOpeToW1anqYlJ8lCR5ZulVWjSt2ikXfo4DmcIlL6NezP0x9ID9sbxzG2u9VetnrB4KSSNiI5j763rE0t4gyLy1OV5EFaRv1Ht+eoqv8TYQi/tkHKkPKCikgRKxqpBjmoTHjAp0S0U1OINXDfbJUGnWxJO3hI8OqOU6SNAOBRcg5AO03KB9Lqprx/Y8NJGgBXuGKSmROmhpm2uNiDBGviDuDS7vpNEm4Yjy61AeYqxN3YuRlVCX+p0S757AOeOyucHcpwhwU1dORcuqZTmgA6Zj9WT6p5fdSk0lYJWyh2+HrdUENpUtR2CRJ9wrROGfQk65C7xfYp+onVR8zsmtfwjhhiyTlYaSn9rcnzO9T1VxzzvhHTHEvZ8923CF1/ytz/gufhova8LXA/4a4/wXPw19JUq7LOYwFnh98f8ADv8A+Ev8NTEYM+NmHv8ACX+GtxpUWBjtlYPpMdi8Of6Neh91MX2BOuGewdCuf5pcH4VtNKt4dRKCoyljTdmFDALlOzT3l2Sz9leOYZdEa27w8ml/Ymt2pRV/65fBeJfT59dwa5/5e4/wnPw1Bf4duSP/AG1x/gufhr6QpUn1TfofiR8wOcN3X/K3P+C5+Gp2DYTd2zqFi1uYB7w7FzUHQj1enyFfSNKsp5XItRozP8jdInsnNf2FfdTbti7EFl0g/sL+6tQr2syjCuIOHHrhspS092iDKVdk4O9Gx7sbGDFUh3hO/Gcli5KiJ0ZcObXUEhO9fVcUopERj2nyEvg+8nMm0uhO4Nu7+CuneDroJ7tpdEyZP5O7tpH0dt6+u6VBZ8ep4LvTqq0uvABh2T/l0rw8IXx/4O6A/wDwO/gr7DpUAfP3oit7y2uVMuW1wlh0SpS2nEhK0+qoSmOcEbkR0rSOIMOU4rIW1lKkBJIQTEKJB0H0TBHhI51eYpZaaZVmNYNYXdmtwoZdOU+rkVlWn6SZjwkEc4NFnrRa0yhp0IWQtMtrCm1/tCJGvx12NafFKnYWZM7wELxCjlcZuDOYKQQhZOv1RE+cVleO8B3jLpCbW4JB+g0tQP8AElJBr6tilFKyT5Pw7g68cWlKrS5SOZLLgge1NWnE+GHgrM43cqCRCGmmHVEgaDMrLH3V9D0oqWrGnRmPBXEzqmw0/a3SI0Gdl3Qcu8U61bl2qo0Co8jVgpRWM8KkaLK0e0qVKtzIVKlSoAVKlSoA8pUqVAHtKlSoAVKlSoAVKlSoAVKlSoAVKlSoAVKlSoAVKlSoAVKlSoAVKlSoAVKlSoAVKlSoA//Z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RERUUEhQVFRQWGR8aGBgXGRwdIBgaHBYYFxgaHB0dHSYeHRwkHBwcHzAgIycpLCwsFR4xNTAqNSYrLCkBCQoKDgwOGA8PGCwfHB8pKiksKSkpKSkpKSkpKSwpKSkpKSkpKSkpKSkpKSkpNSksKSksNSkpLCkpLCksKSkpKf/AABEIALQA8AMBIgACEQEDEQH/xAAcAAABBQEBAQAAAAAAAAAAAAAFAAMEBgcCAQj/xABMEAABAwIEAwQGBQkFBwMFAAABAgMRAAQFEiExBkFREyJhcQcygZGhsUJSwdHSFCMzU2JygpLwFReTouEWQ0RUssLTCDSDJCVzo/H/xAAZAQADAQEBAAAAAAAAAAAAAAAAAQIDBAX/xAAjEQACAgIBBQADAQAAAAAAAAAAAQIRAyExBBITQVEiMmEU/9oADAMBAAIRAxEAPwDcaVUBv0yWxUR2FxIjk3z/APko0OPGTa/lIbdKc2Up7uYHx70R7aALLSrPsR9M9swElTFyQTEgN6Hxlz+oqXb+la3WkKDL8ETsjn/HQBdqVU7+85j9S97kfjpf3nMfqX/cj8dKwLjSqm/3nsfqX/cj8dL+89j9S/7kfjosC5Uqp395zH6l/wByPx14fSex+pf9yPx0WgLlSqln0pMfqX/cj8dcn0qsfqH/AP8AX+Ol3IC7UqpA9LDH6i49zf46jsemW2XMMXGhy7N7/wCJR3IP4X+lVH/vat/1L/uR+OuT6XrX9W/7kfjo74jovVKq1/t00G86m3B3ZCQULWZ2GVC1ET4xVbf9Olqlwt/k10pQE6Br2/7zlVWTfo0mlWYL9PtqN7W8/la/8tNn/wBQtn/y917mv/LSsZqdKssT/wCoWyJj8nuvc1/5afY9PVotQSLe5k+DX/kpibSNMpUERxW2UJVkXCkhQHd2UkK+t41x/tg39Rz/AC/ioGHqVBP9rWvqr9w++vRxYz0V7h99ABqlQgcTs+Pw++vF8TN8gT7Uj5qFABilVbd4zy5v/pniBsUlo5ukDtJE+MUKuPSlk3w6/wDYhpXydNAGVNW0OnxQPgpU/MVc+Gk52H2DzTmT5iqwbhrtUntW4yqBOdPVBHPwqyYefyZ5ouQjtIyyQM6Vad3XXf41Iiu4phHbMqQN90/vDUVG4RdC7cDmglPlsQKsWMXIZdWlaMqUmEqEnNMnXx+6qngeIts3dymSG1kLTod+Y+PwpXYyzdjS7CvEYq0dlfA08m7QSBrroNOdJsBrsK9DFdXd8hogOEpJ1Ej7q4bxdk7K28D91JNNWgHBb17+TVynGmPrj3GnW8UZOyx7jQxjKrWmza1LViDX1x8a4N+19cf17KhgLDmQl5skCAtMz0zCamcQ4paNPLAetQoGSmEqjzypIB8DrpUE4gz9cUEXwleMOPhPZBt1QXPagGIMbAxuOlXEl8hJfE9sdCbRR8e791MnFLVRns7c/uvAf91RjwddLAn8niBqH1SdNZzKjfwqI56PHSTOTbftkHXoBAjzJptr4Fss2FY0gLCWmcyjslLgUTz091VThnEza412ikKPcWMo37yTFHuFeAn2Lq2eKAtAWQ4oEKyJynvZoA3MaTvWY8QLlxB6to/6RTSIfKNxxDim3cBzWwn9tsH390mqDjdqp8whNkhPRKHAr3lMTWdouVD1VKHkoj5GnBibw/3rn86vvo7aLskYnaKYXkVlJiZB5GrVY8PNotW7iVZykHfTUxVMViTij3llR/aAV8xRrBMZecIaU4S3GidIEbRFMjI6gzerJTa7ZpztWkN5EjMtQSO6gJMTEwQR7KAYrxrhzK8huS6rmWUZkgzETOp8qxz+1nLd0rbICjKdROhMkeFNW/ES0OpdyIKkqKtQYk7yJplR2kaufSFYzo44PFTZHyJqW1xRaqAIdEHmUL/DWX45x+u4YU0phlOaO+kaiDOlabwrYoRZWqVNoUVN5tQJ+trp400rGPf2/bHZ9v2mPnSOKsnZ5o//ACJ++iyMIYOYlpv+UVAx+xsWW0m4abCCYmD58jRQEY3QPqrSfJafsNeB1Q2J9hqo4Rgdvdl9TGRJQpwhJEygHumCdBEb0OfwFxtBcyNhOvrGNjBiFVNMDY8f9HtvdAQhppWYZlobTtzBiJnqaD8Q3bVuyppX54W4HZqegkq7uUNhKZnTkABHOry9cDs18u7P21ScVwNx0l9AUpSVBTaUDvEgfSzQAmY2M0ZIRlpjhJp2jHcRx9RWpBCx2h7wdSNJ0mNBOu8U3dYQWw2oq7qzvlTp7Bpt1q98W8DX2IraULVxBSFAqcWkkpUorQNPqyUz0ivcQ4TcsmUqvMpbQsZUxq4uDpvETrrrGlZS/D9eDeU5ZX+XJXsB9GTlykuKKGkTpm9ZXQxyn9qKLp9DjoGdK0hAmSsxpGhBExrrJgV4OKwye0c76yZQgHRI+yeZFHbDjYvt5rojINQkfJKRrp9bfxG9JZG/4DxpaKPc8IuoUQCVAHcCflNN2WAgkhSS4SDEEJCTG5MeVahb8VttpMKS1OvZojME8s5GxVySDJ3JA0oJijLb60uQntFGQgzAGuum5jn7eYmlP6ZuHwzW7wVIaKwRIE7VNfw9LuVWmqR99GLy07RtaGBmUgrzRtlBJ7vONhrVbwxSCtJcMp+qsKjnrPhSWW+Bxx3yyX/YCf6FMXOChKSeYE7U5jj7SCFMFCtYyAGIicxnfUbULN7IVn7p0ACQIO85oI5edUpOSsO1fSWzZhRKSvlOk+MjXw91X7EfSASW2EMthSGkBS3VqhRCUp7oTlj2k1njN2lISUoCnB6sgOd6U6FJkERPLnWpYPgNvc2FvduMNlxSCHFRlGYLUIgEJHLSBVqzJgpeOOBlDhDXf1AhwxrG/a600nFH3CQ02lccwlYE9J7U67e+j35VapQGyi2yp9VJWNOegz9a5/tW2bPdRbpPgAfhJ+VLYwPiGP37DCe1CG2lHLlLi4mCYgK20+NVcMFV4zlShRWmQIJTrPKZgedaRhl80p1lIaZjOkaMj6Skzun4ms14tvlouu0QrKtJUAUwIhak6CIGlMzlyg1cWT0wli3WfAFPzVUHEW3GCjtre2TnmIIOiSkHY+I9xquucR3J3fc/mqOvGn/17v8AOofbQUWxqwafQ2tTRSowIbSlKRoTqTOYEDfTWKPf2O0hDQS2hClKQkqAGYgmDJrMjiTx3ddOn11nT30f4S7VNygvdolMoMuZgI7RJnvcoBM+Bp+iMn6s0p30YWjSlfpHJEfnMhjWZEJGvKo1l6NLFC8yw6vfuqKcvuCZ+NaJdYY4uFISSCJB08+dV++uENKKXHWkqG6S4mR5iZFBotAHEvRzhrohLa2j1QRPlqDp91HLRlppKUguEIRkTJGgAA6eFDXuIWEkAuok6ASZJ20ESda7ViSTtmP8Dn4adgFf7QQNgr4UG4nt2b1sIc7UJSZ7hAn3pPSkXyr1ULP8CvuoLiXEjbLnZuZkr+rkWTr5CiwJTVi0hIQhT6QEhOigNAP3fbUW9tWQglbr+RMnvFBA6wCiuHcYAbDmVeU7d2DpvKSQRQTHccBa1Ssd5JIITqAoH6+vyqRhF3HFJ77CkoWCIUEAxJjp400zxfjSkqzG40MZuzKRvvJAFVFWIXjg77yo6Ax48qYdsbh39I8tQ/aUtXzNZ21yVXwueJ8UXyGwFuvFYAK4UTIVG8JhHMakzQS+x1TraFrU4oSqAtZVrsOQgbnSpfC3Dlw9mZDhCchTJCfVPe72bQJG2mozaULxq1RbrTbBZcU2VST6pJiMuk5Y+2h1IqNrYww2VSoiT0PzUdh5VKZcU2cy1AHlpt5DmdtT4GNjQu4vlARmHkkbf6+OtXW0xDLYIbQhJKh+cJQFKUoklWZRBVtAEbZhtWctbZrCPdaAYxYgyEkpBmCdVE9Y6nkNT1FH+H1qBLrvrnY9PIDb7KAo4fKHUqzEoJ0+7xq7s58v5vKFcioT9oqZyXCKjF8sz/iFC27hwtulIUPoFSISTOUjT+ooEhg5STEdZ91XDifClrbLqiAUqyuaESSdCDrpyjl74p4A2CzvtOnvrZNNGVOLobeaiJ0nUd1Wo5EaaimlIgaa/wAMU7eAd2Mo0gjOowRpr489NNabYEmEwCfD760IXI7ZrkpHd6a6e/lU1u4VkQlS1JQlaxCVaA6HQExz3oa0SOh1/wBK1T0Y4tbosn0PvNNKS9nGYxIU2nRPM6pIgUzNlHXauONJS3auOLkw6gLVmE7EJGpBO55RXjfDd0ZzW7iOfeGT3hZSKJ8V33aPPqRdBTZCQkFaxBlMgJUPAzHWhmG8LF/VLjaj0CgZ8xOYe40UNF2t+I8QtrZKUX9qkR+j7RoLTI5kBQ086puJthTjYcdQAqczkladVSTKRKteg3NGLfgot6Ktm3PHtFD7TFR+KMLatrltpyOyTmCgiVxBIIE5SYVpypGc+UDrGxtyvILpC85ypIZc5mNZAjfxo/8A7Bspynt1SCTARpyiMy5HPlrpVcul2O6UXB8B2aB8e0NMpxdtvVpgpPUvOT/kyD4UFh0cKlL/AGaVKZbSM3buBWVZhPd00nU6T1q1J4W7fvG+ZXAgFSQCPCdAfeapPD2IqeW4gpSAUE6SSYI3JJJojhGHq/KUAAxqdI10POoct0X2Jx2XK04QummlpGIFRV6qi4ru6QIPaH4RyqLw/wALO2jjjhfYcUuJKnDO8kyASSakMs5EhI2ToI8DpXKq4ZdTJOjdYojOMYKp66YfW8x+Z1CElRmFZtynTX5UXdxpWvqe9R+yhlNqFT/pn9H44hQ8SODYI9yvvFVnF8MRcul10986aDSIiIJqapQpl50Cjz5H7DsiQ72ybcShCwCEbQkA7RqQATp1oRf4c0iMrQIJ1JUQBNGH7pI1JA86FXHEFvqlSgR0ia1xzm3siSSWiuOcRLBISlscvVnlruafs8TunFBCFBI2kISPbMUGaaJIgT/rV7wHDFtqbVkATopUx3hrt/QrtlSRnFNlpwCydYtSp5ZcKyAIJ1B0gaDmRyoC7wopDodUEud5QV1SqSR79Ntd6s+IcSJTbrJSJABRHJQI28MvyqJcY0p91DqR3XEkrTGgWIJ08YmuTG252vZ1zSUaM8xrAVodMDSdNdh0oxhDhTABg9CPsrSb7hPt0haToRMRtp0/ryqq4nwW633k6x03Hvr159Epx/FnnQ6ntls7ACo0HX76N4YwTJ5Dc1WLTEsnddBSry3/ANfCjqOKrZlohx5CTqCmZV0iOteY8MoOpI71kjJWmU7j7FEu5kNqASkJUQpOVRUTokc4AOY8p8ap7YUQcycw6xJT9vvojjeLJubtxaO6hYyARJIywPCSaisqhQIUUHkrkdNlRW1UkYXcmNXSpbGpgKPdK0/SEylMSBpqZ3io9uASAdR5miF5mhzMBJKScuTLzj1u8fZ7aGoWdp06ST8BpVehP9j1qMxjadJo3gvDzt32wZTmyZFqzkJ07w570I7IpWZ3InTnVq4C4qbsbh5TyFONrahQQQCCFJUCJ0PTlvTRnIJ2fo7K21JfWgKkFCwpeZA5pKQ2Uq5aSNqdt/R9bNQXH3VR0QlPxUpXyp669IaFhxTbTTUJlvtluOZzzTCcuVXsjUedVprji/fXlaUlKuQYZTmPh3UlfxoEatw6xaFIS6m6WEmUq1UPIqSke6s446bDt4ASGwta9VmQkFZVKss+7Xej1xh9/dWYS+wM6ohbjuUoAO6kqnf/APonWqziuElC7a3dcSmJCnUQQArWdSAYmNwKCJeiG5hFo2SHbpalDdLTKv8AvyivS5YoylDDjuYH9K4E7CfVSDp5Kor+QYUwcy3nX18+/E+xsT/mNNP8aWrf/trRAI+kUpn3nMfkaRYMt+I0NPIdatm0SIV6+Up27oKp9szIrRMGx2x7MXBaS2JKCoKVqrLmICTJOns8ayG+xBbrqnDOYmRBPdnWBzFWjBMTSbRz8rLq21LE5SCrLCR3c2m/yo7Vdg5uKLurEW3ElVuVONzAMQSQBI1OlAMR4tDSwhbDiSfr5QI2nQnShYuFWrAetbsFomQ24mDm/dIInTkaHcQYk/dlDzreUBOUFKSEnvEk8xMnwrD/AC427NfJIsSccfWJaabI8FlfvCQCPaKjqvbtegCR+6g/9xNVVpXOrPgK790KLBU6lESFQoCRIHe191Wunh6QvJIRsbtW6yP5R9lP2WBQuX1FxMapzrH/AEkU+7xC833bi2I6lBKD7jmHwqUzxFaOev3f3wpP+ZBUn2kCq8SXCJ7mT7TDMI/3tu4k9QtS/nB+dHbDgjBH/wBH2RPRalJPxIqsO4a04JYKlnolSF/KFfCgV0lTaogg+IirqhFgw7iHDGLcNK7Nx4CO0S1vHM5hvTr14Hm1qKV5QMyFK07uhgRp8as2DejvslBItm0RrKiFGOs5Tr560xxKXEzb9mgHcRMEBJUTm3I0Okcqxy4tW2bYp7oqr2GhbYWtYCQJOuw5e0+HKmeCQtwGBMnLB6kgT7poLj1yUtJbSQSVHMfIwAPIfOr76PMEyNNmDmGuvX+vsrTo8Tk7H1OSkaJa2aMoEbV27Ygj7DrXSTp0NQ38SUJywfOvUSk3+J4/ILxjhFl8QtA8xoazri30aO5JZhzKc0KHe8RI9atDvOL3Wv0lqVDqhYPwiubbiJt4Awtuds6FD/NBFa9jkqmhxk48Hzu9ZuNLCj3ddwABI3EnYinjhqlSCCBukneDqD7q1rirgVD/AOdbSCrcpEQepT4+HOgz/DT5CO0QoZk5UKdOXuoAgJza6A7dBXn5saxy/h245d/Bnv5EtIIiSRB2MiZ3IJHsNeJwpZ6CtDY4MfLQdIQlvLJWpxITpvuZ66VBRYtfTzlChIyJMrgHUDVWXoefhWCV8Grk0VRrCiQQRPMnaOU67VOwnhdx8ksoLmYFIMqSgnY5T6yz+6ABzPKrRbra7DKtoqRzCkbeKjGUxPrSCKm8DYfdB1ZsCptBAGUjMlOsmSsFIOpPdPsVNOUWo6Iuzg4G3aJIVapQtQGYuoz7d4xmlJIiZAjTnSa4nbt0gquWEpWElTTQVKRG6UphHMynTbcxWmDhRlKMt0hV04/3FmFEbakknupAHrGPACYqhYt6E2EvqUhSy0MsNqWE5UHdRWQSpKdRAhWg3mktK2Ot6CnC7ttfSordQmYSXIQHD+zBPxUJnSeWd+kuyAvFIZIUntClEKB2CRE+CpGpqY2t9ly4YsG/zTaokozrUlWqSpKiTsNCBt7KrONXinUtlxRUQpQ1Mkbae+aCJraO7TgxxWri20pHrFCkuFP70EJHtUPbVgsuErMAHK+8SYlwZET0ABA/zECq5g/E67QQhCJ11VrB5FKTokxzAnSoOIcTPvz2zinJMwo6T1japV/CqocxzBw08ooKC2ScpbWFgaz9Ed3QjQ7RvU1y1/8AtynCrdzKARqfH2R8aAsNOOE5QfEjTer9wiylpnI/bh8EE94KyJOYGZH0o8KoiauihoUiEgIJVz13PkKsVvgWJ3LYQhp8NAaAjs0x5qyz8asT+MKZUTastsTspAEkeBA195qC7xO+o/nXlq9sU6o0G7P0cvIT+feYaPMZ859yAR8akt4Q9bmbG4U4T60Iygx5qUk+2DXLPEjSdSJPjr02nb2V7ccb6d0UWwJv94F0x3b21C0dYj5yj5edOf2vg90CVgsK8iPduDVQvuJnF7q0oG65OogeVNSAI3Fyguq7HN2YPcUrcjkdNvKaIMcSXCBHaFSfqrhY9ypqvtrHXWpCXhRYj7EUJFZj6Q7kMrcUR3iMqRJ7oyJzq6d7RP8ACetU1fp2vLhwIbQlsEx3AVK9k8/ZUPFFXT61KdVLgGokKyiNQfGJNY5HqjbEt2Vi4QXHEDqfjm285/rSvoXDWE9mFJ3SBmHskHyrD+G2fyi6ayycpzKHlAJ8tj7a2F15TaQtr1kCCDspPQ+yvR6TG/G2vpydVK5UE1XcyKH3d1kBJj21Hbv23gVtHKoesg7p/wBPGve2Q7CSUknkfCvQjFcnGQ7nHgganKToDyE9dKFKvnVEh7K42eaCdOh30PlXeMcKrBLjSiM2uUkmhTQUkQ5CT1294rWk1aETX3Uto0UQg8wTIoPjqnni3DmdtKdCe8MwEjKk7qI0y9ak5kkmVJI8jHwophOAHRchTchWUI0VHIaz4SD7awzYvJGjXHPsdgnDODnnu6lGdwJHMJSDzkxEAkc50MRNHF+jl22R2xJcMQuSZmdTAB7u2knbxrQeHL5tbeZKci9lIiMgEwkDoPjJmjKTNeNJSjJeq9HanaM3wPgR18S/LTJ1KRGdfht3U+J1PQb1oNhh7du2ENpShCRoBpA/rnQ/ijjG2w5vPcuBP1UDVaz+ync+egHWs4W7iGPyVTYYaf53h8MwP8o/a5qUvo0vSNEsuLWLlxxu2cDnZAdo4nVKCSQEg7KVoTAkAanoaTxtxEkHskqO4K47xXBkJUdNP2Ry5U1fX9thVqbezAAGqlKOqlR66zzOm3LlWR4rxOXFd0zrqrb3D7a5ZSeR1Hg6opY1cuS1qN1f3SEqWhpTiz3ZykJCpGYj6RnRIPKhnpMwoW92WG5hGUDadUBWpG5knU61Xra+KTmBk+PWnL6/Lykq1Ks4mTufM/aeddC4pnHk27IN5hqkespBM6pQoKIGhk5dgZPuqIgCjN0hoauOCf1bIzH2qPcT7M3kaHO4ll/RIDQ6jvKP8Z29gFMaJlo/2IJVpP1tz00jN8KIYrxC44llxbiikAJSnUABOg0kjbTrQGxt0rWC4SRzA3PtopiViVJZShKss8gVQJHITJHhvQTK7RqqMRw3FErJP5JcwVFJgBRAJ1B7jnnAV76y1a23efZq8ZKT7dx7Z8xRZeFKeBCENtInV67WEHf6Lckj2hR8qEY1YIYUkJfQ8CNVISsAERIGYCR41V2WR7jDVp3G+xGx8iND7KguIIolY3TiTlblWb6EZgr+HXXx3HWiC0Nr0WnsVdFSUnyV6yfI5h48qdWIqylU0VVd0cJMOISlTpYeOxWJbWORQsEg+z4UDx3g64tZK0Sj66dU+Hl7aVDAXba6iakN3XQ+w1EUmuDSAOWF8WiS3IJESBy5gabGjtvi622ldwp7RJGsyZMGP65Gq/bvkHYHzOgPKR9lWS/xZD60pQkBCEpQkmZWfpKjkSZrOaNISoa4FxY216hWqhqlQ6hW/wB/srXvy5BUVsrSpAHeQdFJHkeXjWK4YoIf1OgMabb9ee1aBiFvnAWnveRgjxSRqD1r1uk/Q4c6/I9xS6az9rbOgKHIaH47jwoTcY8pa0k91Q5jYnr51FusMISVJVKRuFDUefWhi7UESSI6iupydmaSLrZcaPIT3gFgbg/MdK7d4wt3fXtTm6hQHxiapbGIFsgEKy7Sd/DTpRFLoiUjff8A0+6qTTE4hZWNJB/NMpT4q75HlOg91euYw7uVKzHmT/UVFsVoO/d8Sd6fbt1POBKBPT76BaJVlxLdgkhejaStZIGiUiT8NPbWjox591oFhCAtSRKnCcqCRrKQJVHSQOpqov4OhNsphtQW44pKHCOQKhn9gTNKzxwBhS84Tq6USYBhSlAe7TxrKeKORbGpuPBJc4dt2nVXNxN1ckyXHoMHkEI9RIHIRpUXibjJaGwBIBkDz5CqYri0uqC3Cco1yg89D99E8Kv1XRByANI0B3JV1nrqdusVz58WN4nE2xSnGakVni6ycDYU7JKwFQD6klQhQ1mdOkHmao5SQTWxY/ii0NrZfDSWFI/Nu5QXJO6I5pmTJEgjSsmuO6rQgg8vs8K8yMVFUjqcnLbPWiC2pWZIIIGQzKp57RA8TRjiNrskttyg9m2gHJBElObcbnXc+XKq+4yN06j5V2yvuEeNUSzgXA+rI86l3GKhbXZpZQnUHMJKpHiTULsgN65U70pAi54HwyhCU/lC2ip9CS0lBUpZCoy+roJJiDrI95q4vH2bYW7bq0sCe6kxPLU7naDroRVF4eceS+2phKlOhQUhITmJUkhQhPPbnWn8SY/busdstBauwsJfZH080/nUTuRH2K5EWmuAaKE5bBJmBPXn76iKh11JWR2aSAoZoJEkmNDrH2UZvbMEBaCFIVsR8RHIjmD8qBXVpNJoLLOcHTbFDjalKSdWnwZRPJJTEpMbg60SexVpzKi8QEqUJS4CIV7difA6/tVSsGx92zUcsLaV+kaXqlY8RyPRQ1FRsZxNb8KgIbGiEJ2R4eJjmdTSVoZdrjAXWElVusOsnVSSJT/Ek7Hx08CaGuPodT2alKZI/wB2tSi3/Cd0eRkeIoLgnFL9uRkJIHIzp5GdPLnXD1+p1xS1mSrXoB5AaD2VViHMS4eUjlE6gKjvDqlQ7qh5H2UFeYKTBBBo/a4mtoEAgoO6FCUnzSdj4jWpB7B8RPZK+qslSP4V+sjyMjxpaGBF6Heue2AO9N26p0IFErJoE8qQHVu+kAwFKPgk1f8ACb1wMNrRuB3kq5xoT58/bVUt7dMaqHvqw8L3aTmQDscw+R9m1dPSyqdfTLKrVha9xJNw3lSlKFk65iAPf99QG+EefaI/hM/LSiF3h4MqA8x0/wBKHoBQe6SPl7q9Tk5SNiGGhtJVyG5qrt3q0qKkmB9U8/Hzq53T5cSUuCQelVx9oNq7ye6edZzLi/pLw3HGie8AlX7WwPUGrCjGUNNlFuZWr1lxHsT99UW4Sgg6e0V6++vK2G4SEJjuj1jPrKk7xA0jao8zWmrK8aZbL3E4SG0KMD1iDuedBb69JbQ39FCST5kzQprEVpIzpETrG8c4ExNaDa8GtE51LUsKgiO6CI06n40S6iKCOIb4d4fYFu2stJKiNSoTrJHOR8KONsAAAAADkNIqYloAAAQAIA6f0KQb9leXJ2zpRWOL0JU3DjbhIQcqx6qYUTCiYAJnzM+GuWYixkXtKfsrWOMbPO2UqUUoI2E+sN+cDQiPI+FZheFTa8nMbE8xtr8qQA5BDas0Z0HkSR5THQ++vJBSSn2z11P9eVc247+RRACjBnQD7qnXmH9gBJ1Op6CCR7dqQMHItVKGY6J6nn5cz7KSlBPq79T9g5Un7orMkknx+Qrgsx62/Tn7elAyzcAMKVcLcSCVNoKhEkzKQD10q94hYt4sglEIv2xqnYPJHMD63WhnoexJoh+2zJauXYLSzHegeoCdjuZ8fCKvb+Hw2X3AEXDCVKJTpJAMKA210/o1nOO7NY1VGOs3K7dakqT4LQrYx8iORGo+FS7i1S4ntGjKec7pPRXj0VsYPPSg2M4opbynFqKlKMqJ1mrVhrTTzQctYStI7yDqFCNQQd09eYnpqNYO0ZS0V+7wdYbCyk5CSM3RQ3B6HnHQg0HdtymY1B3FaXguOlmUlGdkfpGFalvqpE7p+U69aBcYW1oFhVookK1UiDCefdJ1jfTWOVU0IreDWwcCkhhbpHe7nrAbHzH3069aOEwhh0R9fSoDzHSmvy91Ozi/5j99RQyc+hbcdonLO1cmob2LOLTlWrMPEDTyplu7UOcgcqAOwrpTnbrPP3V62wTRG1w2aAICG1nmaO8LIUzcIcJMTCv3TofnPsqXaYUKMMYcBVRdOxNWqLetG2sKHPqPGoNyET3gAfCpdkSpkc1J08wPtigt1dqJMAf14V7EZXFM4mqdHj5HKoT0HeK7WpR5RTJYJ603sEqIFxZIO3wqA5ZJn1vhRldmOhPmagXLIG21Q4qi0yA5YGJSoGtO4NuO0s2jzSCg/wAJI+6swfR76vHo3vgWnGidUqzAfskCfPvf9QrhzI3gy4xXpFeFelcOOgDX+prmNCv8X2q3GlAOZEwJ1OqgefKNoFZpcAKSUuglaJChsQeRHhWlcUXSFoFuSUqciFZZCRqJJOgE6ddorPb21C0FS1fnG5SVJ11B0nqNN+fmKCU72VpRz/vD404HlrT31KIEBJMmAJkDw12rgqBIWBsdRTq7vOkACCJ28VTpSKOHHko0QCP2j6x8ug8qihJOuwp5TIT62qug+0/YKbEqPh8qALzhnArwbt7hoEnRagJzwTKVJ5QBGx5ites2HLhtbLqmnH0pIGWcrid4Mgd4SJ6GDzIobwliSLphlTSYa7MIVrqlaEgEHwjbwg8opjGQ5aOpeToW1anqYlJ8lCR5ZulVWjSt2ikXfo4DmcIlL6NezP0x9ID9sbxzG2u9VetnrB4KSSNiI5j763rE0t4gyLy1OV5EFaRv1Ht+eoqv8TYQi/tkHKkPKCikgRKxqpBjmoTHjAp0S0U1OINXDfbJUGnWxJO3hI8OqOU6SNAOBRcg5AO03KB9Lqprx/Y8NJGgBXuGKSmROmhpm2uNiDBGviDuDS7vpNEm4Yjy61AeYqxN3YuRlVCX+p0S757AOeOyucHcpwhwU1dORcuqZTmgA6Zj9WT6p5fdSk0lYJWyh2+HrdUENpUtR2CRJ9wrROGfQk65C7xfYp+onVR8zsmtfwjhhiyTlYaSn9rcnzO9T1VxzzvhHTHEvZ8923CF1/ytz/gufhova8LXA/4a4/wXPw19JUq7LOYwFnh98f8ADv8A+Ev8NTEYM+NmHv8ACX+GtxpUWBjtlYPpMdi8Of6Neh91MX2BOuGewdCuf5pcH4VtNKt4dRKCoyljTdmFDALlOzT3l2Sz9leOYZdEa27w8ml/Ymt2pRV/65fBeJfT59dwa5/5e4/wnPw1Bf4duSP/AG1x/gufhr6QpUn1TfofiR8wOcN3X/K3P+C5+Gp2DYTd2zqFi1uYB7w7FzUHQj1enyFfSNKsp5XItRozP8jdInsnNf2FfdTbti7EFl0g/sL+6tQr2syjCuIOHHrhspS092iDKVdk4O9Gx7sbGDFUh3hO/Gcli5KiJ0ZcObXUEhO9fVcUopERj2nyEvg+8nMm0uhO4Nu7+CuneDroJ7tpdEyZP5O7tpH0dt6+u6VBZ8ep4LvTqq0uvABh2T/l0rw8IXx/4O6A/wDwO/gr7DpUAfP3oit7y2uVMuW1wlh0SpS2nEhK0+qoSmOcEbkR0rSOIMOU4rIW1lKkBJIQTEKJB0H0TBHhI51eYpZaaZVmNYNYXdmtwoZdOU+rkVlWn6SZjwkEc4NFnrRa0yhp0IWQtMtrCm1/tCJGvx12NafFKnYWZM7wELxCjlcZuDOYKQQhZOv1RE+cVleO8B3jLpCbW4JB+g0tQP8AElJBr6tilFKyT5Pw7g68cWlKrS5SOZLLgge1NWnE+GHgrM43cqCRCGmmHVEgaDMrLH3V9D0oqWrGnRmPBXEzqmw0/a3SI0Gdl3Qcu8U61bl2qo0Co8jVgpRWM8KkaLK0e0qVKtzIVKlSoAVKlSoA8pUqVAHtKlSoAVKlSoAVKlSoAVKlSoAVKlSoAVKlSoAVKlSoAVKlSoAVKlSoAVKlSoAVKlSoA//Z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img.ehowcdn.com/article-new/ds-photo/getty/article/81/0/86546470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648200"/>
            <a:ext cx="2858499" cy="1908048"/>
          </a:xfrm>
          <a:prstGeom prst="rect">
            <a:avLst/>
          </a:prstGeom>
          <a:noFill/>
        </p:spPr>
      </p:pic>
      <p:pic>
        <p:nvPicPr>
          <p:cNvPr id="2060" name="Picture 12" descr="http://www.bls.gov/ooh/images/p24-to-p25/p248-2-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199"/>
            <a:ext cx="2667000" cy="1905001"/>
          </a:xfrm>
          <a:prstGeom prst="rect">
            <a:avLst/>
          </a:prstGeom>
          <a:noFill/>
        </p:spPr>
      </p:pic>
      <p:pic>
        <p:nvPicPr>
          <p:cNvPr id="2062" name="Picture 14" descr="http://msnbcmedia1.msn.com/j/ap/kscr10102141635.grid-6x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648200"/>
            <a:ext cx="298996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Interview</a:t>
            </a:r>
          </a:p>
        </p:txBody>
      </p:sp>
      <p:pic>
        <p:nvPicPr>
          <p:cNvPr id="20483" name="Picture 4" descr="MC90006014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124200"/>
            <a:ext cx="4265613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MC90006013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3248025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Pj043080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23861">
            <a:off x="1609725" y="3902075"/>
            <a:ext cx="36131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MMj028393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1586">
            <a:off x="5576927" y="897519"/>
            <a:ext cx="2543676" cy="20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MCj043475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113" y="3489325"/>
            <a:ext cx="2544762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865188" y="304800"/>
            <a:ext cx="4495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1" charset="0"/>
              </a:rPr>
              <a:t>Greet your interviewer with a smile and a handshake.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290513" y="2657475"/>
            <a:ext cx="5562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(Doesn’t matter if they are </a:t>
            </a:r>
          </a:p>
          <a:p>
            <a:r>
              <a:rPr lang="en-US" sz="2400">
                <a:solidFill>
                  <a:schemeClr val="accent1"/>
                </a:solidFill>
              </a:rPr>
              <a:t>Male, Female, Older, Younger)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/>
            </a:r>
            <a:br>
              <a:rPr lang="en-US" smtClean="0">
                <a:solidFill>
                  <a:srgbClr val="C00000"/>
                </a:solidFill>
              </a:rPr>
            </a:br>
            <a:r>
              <a:rPr lang="en-US" smtClean="0">
                <a:solidFill>
                  <a:srgbClr val="C00000"/>
                </a:solidFill>
              </a:rPr>
              <a:t>Be at least 15 minutes early!!!!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2530" name="Content Placeholder 3" descr="clock 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9914882">
            <a:off x="593725" y="1533525"/>
            <a:ext cx="2181225" cy="2095500"/>
          </a:xfrm>
        </p:spPr>
      </p:pic>
      <p:pic>
        <p:nvPicPr>
          <p:cNvPr id="22531" name="Picture 5" descr="digital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3352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watch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88" y="3979863"/>
            <a:ext cx="1828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lock 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487488"/>
            <a:ext cx="23891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2667000" y="4876800"/>
            <a:ext cx="5741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Make sure you know where you are going ahead of time so you are not late.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4"/>
          <p:cNvSpPr txBox="1">
            <a:spLocks noChangeArrowheads="1"/>
          </p:cNvSpPr>
          <p:nvPr/>
        </p:nvSpPr>
        <p:spPr bwMode="auto">
          <a:xfrm>
            <a:off x="1981200" y="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SMILE</a:t>
            </a:r>
          </a:p>
        </p:txBody>
      </p:sp>
      <p:pic>
        <p:nvPicPr>
          <p:cNvPr id="23555" name="Picture 17" descr="bhutanese-women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0"/>
            <a:ext cx="25622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9" descr="Sudan_-_smiling_la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3812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3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609600"/>
            <a:ext cx="2233613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24"/>
          <p:cNvSpPr txBox="1">
            <a:spLocks noChangeArrowheads="1"/>
          </p:cNvSpPr>
          <p:nvPr/>
        </p:nvSpPr>
        <p:spPr bwMode="auto">
          <a:xfrm>
            <a:off x="6019800" y="7620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SMILE</a:t>
            </a:r>
          </a:p>
        </p:txBody>
      </p:sp>
      <p:sp>
        <p:nvSpPr>
          <p:cNvPr id="23559" name="Text Box 25"/>
          <p:cNvSpPr txBox="1">
            <a:spLocks noChangeArrowheads="1"/>
          </p:cNvSpPr>
          <p:nvPr/>
        </p:nvSpPr>
        <p:spPr bwMode="auto">
          <a:xfrm>
            <a:off x="5334000" y="59436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SMILE</a:t>
            </a:r>
          </a:p>
        </p:txBody>
      </p:sp>
      <p:pic>
        <p:nvPicPr>
          <p:cNvPr id="23560" name="Picture 21" descr="Smiling+Old+F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276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pos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163" y="374650"/>
            <a:ext cx="1984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1" descr="PostureEx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88" y="301625"/>
            <a:ext cx="14176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5257800" y="3886200"/>
            <a:ext cx="3505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1" charset="0"/>
              </a:rPr>
              <a:t>Stand and sit up straight during interview.</a:t>
            </a:r>
          </a:p>
        </p:txBody>
      </p:sp>
      <p:pic>
        <p:nvPicPr>
          <p:cNvPr id="24581" name="Picture 15" descr="slouching11926695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81475"/>
            <a:ext cx="17510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7" descr="slou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343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goodpos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01625"/>
            <a:ext cx="2374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MC900432537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419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humbnailCASYIVZ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5051">
            <a:off x="5124450" y="4021138"/>
            <a:ext cx="320992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job-5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4308">
            <a:off x="5988050" y="541338"/>
            <a:ext cx="26130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25438" y="4110038"/>
            <a:ext cx="464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1" charset="0"/>
              </a:rPr>
              <a:t>Make Eye Contact!</a:t>
            </a:r>
          </a:p>
        </p:txBody>
      </p:sp>
      <p:pic>
        <p:nvPicPr>
          <p:cNvPr id="25605" name="Picture 7" descr="MP90017882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48768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838200" y="4991100"/>
            <a:ext cx="3276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Male, female, older, younger – make eye contact with EVERYONE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1"/>
                </a:solidFill>
              </a:rPr>
              <a:t>Interview &amp; Orientation Etiquette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smtClean="0"/>
              <a:t>Do NOT...</a:t>
            </a:r>
          </a:p>
          <a:p>
            <a:pPr eaLnBrk="1" hangingPunct="1">
              <a:buFont typeface="Wingdings" pitchFamily="1" charset="2"/>
              <a:buChar char="v"/>
            </a:pPr>
            <a:r>
              <a:rPr lang="en-US" smtClean="0"/>
              <a:t>Spit</a:t>
            </a:r>
          </a:p>
          <a:p>
            <a:pPr eaLnBrk="1" hangingPunct="1">
              <a:buFont typeface="Wingdings" pitchFamily="1" charset="2"/>
              <a:buChar char="v"/>
            </a:pPr>
            <a:r>
              <a:rPr lang="en-US" smtClean="0"/>
              <a:t>Take off your shoes</a:t>
            </a:r>
          </a:p>
          <a:p>
            <a:pPr eaLnBrk="1" hangingPunct="1">
              <a:buFont typeface="Wingdings" pitchFamily="1" charset="2"/>
              <a:buChar char="v"/>
            </a:pPr>
            <a:r>
              <a:rPr lang="en-US" smtClean="0"/>
              <a:t>Pick at your nose, ears or face</a:t>
            </a:r>
          </a:p>
          <a:p>
            <a:pPr eaLnBrk="1" hangingPunct="1"/>
            <a:endParaRPr lang="en-US" smtClean="0"/>
          </a:p>
        </p:txBody>
      </p:sp>
      <p:pic>
        <p:nvPicPr>
          <p:cNvPr id="49157" name="Picture 5" descr="get-on-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449513"/>
            <a:ext cx="213360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f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7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3" descr="nospit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0388" y="1485900"/>
            <a:ext cx="19812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9" name="Picture 17" descr="42-153521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962400"/>
            <a:ext cx="1724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458200" cy="60960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000" b="1" dirty="0" smtClean="0">
                <a:solidFill>
                  <a:schemeClr val="accent1"/>
                </a:solidFill>
              </a:rPr>
              <a:t>Interpreters</a:t>
            </a:r>
            <a:endParaRPr lang="en-US" sz="2800" dirty="0" smtClean="0"/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Different Employers have different rules for interpreting.</a:t>
            </a:r>
          </a:p>
          <a:p>
            <a:pPr algn="ctr"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- Some may allow you to bring your own interpreter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buFontTx/>
              <a:buChar char="-"/>
              <a:defRPr/>
            </a:pPr>
            <a:r>
              <a:rPr lang="en-US" sz="2800" dirty="0" smtClean="0"/>
              <a:t>Some may provide a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/>
              <a:t>    company interpreter 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-</a:t>
            </a:r>
            <a:r>
              <a:rPr lang="en-US" sz="2800" dirty="0"/>
              <a:t> </a:t>
            </a:r>
            <a:r>
              <a:rPr lang="en-US" sz="2800" dirty="0" smtClean="0"/>
              <a:t>Some do not allow interpreting at all; you must interview in English</a:t>
            </a:r>
          </a:p>
        </p:txBody>
      </p:sp>
      <p:pic>
        <p:nvPicPr>
          <p:cNvPr id="27651" name="Picture 7" descr="MC90028994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505200" cy="284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CHM0037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03237">
            <a:off x="4572000" y="1616075"/>
            <a:ext cx="247967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82700" y="2749550"/>
            <a:ext cx="312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5400" dirty="0" smtClean="0">
                <a:latin typeface="+mn-lt"/>
              </a:rPr>
              <a:t>??????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866900" y="2286000"/>
            <a:ext cx="1981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1866900" y="3673475"/>
            <a:ext cx="198120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14400" y="773113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Listen carefully to all questions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you do not understand, ask the person to say the question again.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914400" y="762000"/>
            <a:ext cx="7467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“I’m sorry, I do not understand. Could you repeat the question?”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“Can you repeat that in another way?”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“Sorry, I’m not sure what you mean.  Can you please explain?”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r>
              <a:rPr lang="en-US" sz="2600" dirty="0" smtClean="0"/>
              <a:t>In order to be legally employed in the United States, you are required to present documentation to your employer to show evidence of your authorization to work.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Everyone who works in the United States needs to show their employer a social security card.</a:t>
            </a:r>
            <a:endParaRPr lang="en-US" dirty="0"/>
          </a:p>
        </p:txBody>
      </p:sp>
      <p:pic>
        <p:nvPicPr>
          <p:cNvPr id="148482" name="Picture 2" descr="http://www.witbook.org/wp-content/uploads/2012/06/ssc_restric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14800"/>
            <a:ext cx="3810000" cy="22706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5052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OK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5052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Restricted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48484" name="Picture 4" descr="http://michid.org/what_papers/social_security/social_security_626_artic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3505200" cy="262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172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n-lt"/>
              </a:rPr>
              <a:t>Close the interview by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THANKING</a:t>
            </a:r>
            <a:r>
              <a:rPr lang="en-US" dirty="0" smtClean="0">
                <a:latin typeface="+mn-lt"/>
              </a:rPr>
              <a:t> your interviewer and saying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GOODBYE</a:t>
            </a:r>
            <a:r>
              <a:rPr lang="en-US" dirty="0" smtClean="0">
                <a:latin typeface="+mn-lt"/>
              </a:rPr>
              <a:t>.</a:t>
            </a:r>
          </a:p>
        </p:txBody>
      </p:sp>
      <p:pic>
        <p:nvPicPr>
          <p:cNvPr id="30723" name="Picture 4" descr="HandsSh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32766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6"/>
          <p:cNvSpPr>
            <a:spLocks noChangeArrowheads="1"/>
          </p:cNvSpPr>
          <p:nvPr/>
        </p:nvSpPr>
        <p:spPr bwMode="auto">
          <a:xfrm>
            <a:off x="5562600" y="2286000"/>
            <a:ext cx="3276600" cy="2667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latin typeface="Comic Sans MS" pitchFamily="1" charset="0"/>
              </a:rPr>
              <a:t>Thank you for your time. Goodbye.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09600"/>
          </a:xfrm>
        </p:spPr>
        <p:txBody>
          <a:bodyPr/>
          <a:lstStyle/>
          <a:p>
            <a:pPr eaLnBrk="1" hangingPunct="1"/>
            <a:r>
              <a:rPr lang="en-US" sz="3200" i="1" u="sng" smtClean="0"/>
              <a:t>Practice Interview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534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&gt;</a:t>
            </a:r>
            <a:r>
              <a:rPr lang="en-US" sz="2800" i="1" dirty="0" smtClean="0">
                <a:latin typeface="Courier" pitchFamily="1" charset="0"/>
              </a:rPr>
              <a:t>Hello, my name is _____, welcome to our company.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chemeClr val="hlink"/>
                </a:solidFill>
                <a:latin typeface="Courier" pitchFamily="1" charset="0"/>
              </a:rPr>
              <a:t>&gt;&gt;Hello, my name is _____.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latin typeface="Courier" pitchFamily="1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hlink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0" y="19812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/>
              <a:t>&gt;</a:t>
            </a:r>
            <a:r>
              <a:rPr lang="en-US" sz="2400" i="1">
                <a:latin typeface="Courier" pitchFamily="1" charset="0"/>
              </a:rPr>
              <a:t>Hello.  How are you today?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 b="1" i="1">
                <a:solidFill>
                  <a:schemeClr val="hlink"/>
                </a:solidFill>
                <a:latin typeface="Courier" pitchFamily="1" charset="0"/>
              </a:rPr>
              <a:t>&gt;&gt;I am fine, thank you.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b="1" i="1">
              <a:solidFill>
                <a:schemeClr val="hlink"/>
              </a:solidFill>
              <a:latin typeface="Courier" pitchFamily="1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98450" y="3186113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spcBef>
                <a:spcPct val="20000"/>
              </a:spcBef>
            </a:pPr>
            <a:r>
              <a:rPr lang="en-US" sz="2400"/>
              <a:t>&gt;</a:t>
            </a:r>
            <a:r>
              <a:rPr lang="en-US" sz="2400" i="1">
                <a:latin typeface="Courier" pitchFamily="1" charset="0"/>
              </a:rPr>
              <a:t>Please sit down. Tell me more about yourself.</a:t>
            </a:r>
          </a:p>
          <a:p>
            <a:pPr marL="609600" indent="-609600" algn="l">
              <a:spcBef>
                <a:spcPct val="20000"/>
              </a:spcBef>
            </a:pPr>
            <a:r>
              <a:rPr lang="en-US" sz="2800" b="1" i="1">
                <a:solidFill>
                  <a:schemeClr val="hlink"/>
                </a:solidFill>
                <a:latin typeface="Courier" pitchFamily="1" charset="0"/>
              </a:rPr>
              <a:t>&gt;&gt;I am a hard worker.  I will always come to work on time.</a:t>
            </a:r>
            <a:r>
              <a:rPr lang="en-US" sz="2400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8450" y="479425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spcBef>
                <a:spcPct val="20000"/>
              </a:spcBef>
            </a:pPr>
            <a:r>
              <a:rPr lang="en-US" sz="2400" dirty="0"/>
              <a:t>&gt;</a:t>
            </a:r>
            <a:r>
              <a:rPr lang="en-US" sz="2400" i="1" dirty="0">
                <a:latin typeface="Courier" pitchFamily="1" charset="0"/>
              </a:rPr>
              <a:t>Do you have any experience?</a:t>
            </a:r>
          </a:p>
          <a:p>
            <a:pPr marL="609600" indent="-609600" algn="l">
              <a:spcBef>
                <a:spcPct val="2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&gt;&gt;Yes, I worked as a farmer in Burma.</a:t>
            </a:r>
          </a:p>
          <a:p>
            <a:pPr marL="609600" indent="-609600" algn="l">
              <a:spcBef>
                <a:spcPct val="2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&gt;&gt;Yes, I used to be a teacher in Nepal. </a:t>
            </a:r>
          </a:p>
          <a:p>
            <a:pPr marL="609600" indent="-609600" algn="l">
              <a:spcBef>
                <a:spcPct val="2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&gt;&gt;Yes, I was a </a:t>
            </a:r>
            <a:r>
              <a:rPr lang="en-US" sz="2400" b="1" dirty="0" smtClean="0">
                <a:solidFill>
                  <a:schemeClr val="hlink"/>
                </a:solidFill>
              </a:rPr>
              <a:t>health volunteer </a:t>
            </a:r>
            <a:r>
              <a:rPr lang="en-US" sz="2400" b="1" dirty="0">
                <a:solidFill>
                  <a:schemeClr val="hlink"/>
                </a:solidFill>
              </a:rPr>
              <a:t>in the refugee camp.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90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57200" y="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i="1" u="sng">
                <a:solidFill>
                  <a:schemeClr val="tx2"/>
                </a:solidFill>
              </a:rPr>
              <a:t>Practice Interview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42913" y="644525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&gt;</a:t>
            </a:r>
            <a:r>
              <a:rPr lang="en-US" sz="2800" i="1">
                <a:latin typeface="Courier" pitchFamily="1" charset="0"/>
              </a:rPr>
              <a:t>When can you begin working?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i="1">
                <a:solidFill>
                  <a:schemeClr val="hlink"/>
                </a:solidFill>
                <a:latin typeface="Courier" pitchFamily="1" charset="0"/>
              </a:rPr>
              <a:t>&gt;&gt;I can start anytime.  I can work everyday!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3200" b="1" i="1">
                <a:latin typeface="Courier" pitchFamily="1" charset="0"/>
              </a:rPr>
              <a:t> 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42913" y="19812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/>
              <a:t>&gt;</a:t>
            </a:r>
            <a:r>
              <a:rPr lang="en-US" sz="2400" i="1">
                <a:latin typeface="Courier" pitchFamily="1" charset="0"/>
              </a:rPr>
              <a:t>Thank you for coming today.  Do you have any questions?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 b="1" i="1">
                <a:solidFill>
                  <a:schemeClr val="hlink"/>
                </a:solidFill>
                <a:latin typeface="Courier" pitchFamily="1" charset="0"/>
              </a:rPr>
              <a:t>&gt;&gt;Yes, when will you make a decision about the job?  What shift would I work?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b="1" i="1">
              <a:solidFill>
                <a:schemeClr val="hlink"/>
              </a:solidFill>
              <a:latin typeface="Courier" pitchFamily="1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42913" y="38100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spcBef>
                <a:spcPct val="20000"/>
              </a:spcBef>
            </a:pPr>
            <a:r>
              <a:rPr lang="en-US" sz="2400"/>
              <a:t>&gt;</a:t>
            </a:r>
            <a:r>
              <a:rPr lang="en-US" sz="2400" i="1">
                <a:latin typeface="Courier" pitchFamily="1" charset="0"/>
              </a:rPr>
              <a:t>We will contact you in one week.  Thank you very much.</a:t>
            </a:r>
          </a:p>
          <a:p>
            <a:pPr marL="609600" indent="-609600" algn="l">
              <a:spcBef>
                <a:spcPct val="20000"/>
              </a:spcBef>
            </a:pPr>
            <a:r>
              <a:rPr lang="en-US" sz="2800" b="1" i="1">
                <a:solidFill>
                  <a:schemeClr val="hlink"/>
                </a:solidFill>
                <a:latin typeface="Courier" pitchFamily="1" charset="0"/>
              </a:rPr>
              <a:t>&gt;&gt;Thank you for the interview.  Have a nice day.  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57200" y="51054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spcBef>
                <a:spcPct val="20000"/>
              </a:spcBef>
            </a:pPr>
            <a:r>
              <a:rPr lang="en-US" sz="2400"/>
              <a:t>&gt;</a:t>
            </a:r>
            <a:r>
              <a:rPr lang="en-US" sz="2400" i="1">
                <a:latin typeface="Courier" pitchFamily="1" charset="0"/>
              </a:rPr>
              <a:t>Goodbye!</a:t>
            </a:r>
          </a:p>
          <a:p>
            <a:pPr marL="609600" indent="-609600" algn="l">
              <a:spcBef>
                <a:spcPct val="20000"/>
              </a:spcBef>
            </a:pPr>
            <a:r>
              <a:rPr lang="en-US" sz="2800" b="1" i="1">
                <a:solidFill>
                  <a:schemeClr val="hlink"/>
                </a:solidFill>
                <a:latin typeface="Courier" pitchFamily="1" charset="0"/>
              </a:rPr>
              <a:t>&gt;&gt;Goodbye!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  <p:bldP spid="43014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1" name="Picture 13" descr="MP900448599[1]"/>
          <p:cNvPicPr>
            <a:picLocks noChangeAspect="1" noChangeArrowheads="1"/>
          </p:cNvPicPr>
          <p:nvPr/>
        </p:nvPicPr>
        <p:blipFill>
          <a:blip r:embed="rId2" cstate="print"/>
          <a:srcRect l="10515" t="7806" r="5846" b="3934"/>
          <a:stretch>
            <a:fillRect/>
          </a:stretch>
        </p:blipFill>
        <p:spPr bwMode="auto">
          <a:xfrm>
            <a:off x="6172200" y="228600"/>
            <a:ext cx="2424113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You’re Hired!!!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Arrange </a:t>
            </a:r>
            <a:r>
              <a:rPr lang="en-US" sz="2800" b="1" dirty="0" smtClean="0">
                <a:solidFill>
                  <a:srgbClr val="FF0000"/>
                </a:solidFill>
              </a:rPr>
              <a:t>childcare</a:t>
            </a:r>
            <a:r>
              <a:rPr lang="en-US" sz="2800" dirty="0" smtClean="0"/>
              <a:t> for your children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Have a </a:t>
            </a:r>
            <a:r>
              <a:rPr lang="en-US" sz="2800" b="1" dirty="0" smtClean="0">
                <a:solidFill>
                  <a:srgbClr val="FF0000"/>
                </a:solidFill>
              </a:rPr>
              <a:t>transportation</a:t>
            </a:r>
            <a:r>
              <a:rPr lang="en-US" sz="2800" dirty="0" smtClean="0"/>
              <a:t> plan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e on time </a:t>
            </a:r>
            <a:r>
              <a:rPr lang="en-US" sz="2800" dirty="0" smtClean="0"/>
              <a:t>to work each day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Dress appropriately </a:t>
            </a:r>
            <a:r>
              <a:rPr lang="en-US" sz="2800" dirty="0" smtClean="0"/>
              <a:t>for the job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Example:  Tyson: wear warm clothes and good shoes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“Calling In” to Work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/>
              <a:t>If something happens (car trouble, sick child) and you cannot go to work or you will be late, you MUST CALL and tell them. 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 algn="ctr">
              <a:buFont typeface="Arial" charset="0"/>
              <a:buNone/>
            </a:pPr>
            <a:r>
              <a:rPr lang="en-US" smtClean="0"/>
              <a:t>Call them as soon as you know you are having problems.  Do not wait. 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 algn="ctr">
              <a:buFont typeface="Arial" charset="0"/>
              <a:buNone/>
            </a:pPr>
            <a:r>
              <a:rPr lang="en-US" smtClean="0">
                <a:solidFill>
                  <a:srgbClr val="FF3300"/>
                </a:solidFill>
              </a:rPr>
              <a:t>Do not “no call no show” – you can lose your 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133600" y="4794250"/>
            <a:ext cx="2362200" cy="427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331788"/>
            <a:ext cx="47244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When you get a job...</a:t>
            </a:r>
          </a:p>
          <a:p>
            <a:pPr eaLnBrk="1" hangingPunct="1">
              <a:buFontTx/>
              <a:buNone/>
            </a:pPr>
            <a:r>
              <a:rPr lang="en-US" smtClean="0"/>
              <a:t>-Tell DHHS right away</a:t>
            </a:r>
            <a:endParaRPr lang="en-US" sz="1000" smtClean="0"/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r>
              <a:rPr lang="en-US" smtClean="0"/>
              <a:t>-Tell Resettlement Agency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>
              <a:buFontTx/>
              <a:buNone/>
            </a:pPr>
            <a:endParaRPr lang="en-US" sz="1000" smtClean="0"/>
          </a:p>
        </p:txBody>
      </p:sp>
      <p:pic>
        <p:nvPicPr>
          <p:cNvPr id="47108" name="Picture 4" descr="MC90010474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430213"/>
            <a:ext cx="2741612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419100" y="2819400"/>
            <a:ext cx="838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Give a copy of your first paycheck to your </a:t>
            </a:r>
            <a:r>
              <a:rPr lang="en-US" dirty="0" smtClean="0"/>
              <a:t>caseworker and/or </a:t>
            </a:r>
            <a:r>
              <a:rPr lang="en-US" dirty="0"/>
              <a:t>DHHS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35438"/>
            <a:ext cx="4760913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Quitting a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1054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dirty="0" smtClean="0"/>
              <a:t>If you need or want to quit a job,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 smtClean="0">
                <a:solidFill>
                  <a:srgbClr val="FF3300"/>
                </a:solidFill>
              </a:rPr>
              <a:t>DO NOT JUST STOP GOING TO WORK!</a:t>
            </a:r>
          </a:p>
          <a:p>
            <a:pPr marL="0" indent="0" algn="ctr">
              <a:buFont typeface="Arial" charset="0"/>
              <a:buNone/>
              <a:defRPr/>
            </a:pPr>
            <a:endParaRPr lang="en-US" b="1" dirty="0">
              <a:solidFill>
                <a:srgbClr val="FF330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800" b="1" dirty="0" smtClean="0"/>
              <a:t>Always give 2 weeks notice to your supervisor.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800" dirty="0" smtClean="0"/>
              <a:t>When you apply for a new job, they may call your last employer – you want them to say nice things about you.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800" dirty="0" smtClean="0"/>
              <a:t>  </a:t>
            </a:r>
          </a:p>
          <a:p>
            <a:pPr algn="ctr">
              <a:defRPr/>
            </a:pPr>
            <a:r>
              <a:rPr lang="en-US" sz="2800" dirty="0" smtClean="0"/>
              <a:t>Try to keep each job for AT LEAST 6 months.</a:t>
            </a:r>
          </a:p>
          <a:p>
            <a:pPr algn="ctr">
              <a:defRPr/>
            </a:pPr>
            <a:r>
              <a:rPr lang="en-US" sz="2800" dirty="0" smtClean="0"/>
              <a:t>Do not quit unless you have another job lined up.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b="1" smtClean="0">
                <a:solidFill>
                  <a:srgbClr val="FF3300"/>
                </a:solidFill>
              </a:rPr>
              <a:t>GOOD LUCK!!!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905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400" smtClean="0"/>
              <a:t>Finding a job is not easy.</a:t>
            </a:r>
          </a:p>
          <a:p>
            <a:pPr marL="0" indent="0" algn="ctr">
              <a:buFont typeface="Arial" charset="0"/>
              <a:buNone/>
            </a:pPr>
            <a:r>
              <a:rPr lang="en-US" sz="4400" smtClean="0"/>
              <a:t>Work hard and never give up!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38600"/>
            <a:ext cx="42719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4252913"/>
            <a:ext cx="3684588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smtClean="0">
                <a:solidFill>
                  <a:srgbClr val="0070C0"/>
                </a:solidFill>
              </a:rPr>
              <a:t>Questions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38400"/>
            <a:ext cx="30416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1544">
            <a:off x="6553200" y="838200"/>
            <a:ext cx="15716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1442">
            <a:off x="6319838" y="3470275"/>
            <a:ext cx="18669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9203">
            <a:off x="646113" y="565150"/>
            <a:ext cx="19065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709096">
            <a:off x="765175" y="3652838"/>
            <a:ext cx="15716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14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your social security card is restricted, you may need an Employment Authorization Card (EAD).  </a:t>
            </a:r>
            <a:endParaRPr lang="en-US" dirty="0"/>
          </a:p>
        </p:txBody>
      </p:sp>
      <p:pic>
        <p:nvPicPr>
          <p:cNvPr id="149512" name="Picture 8" descr="http://lawprofessors.typepad.com/.a/6a00d8341bfae553ef015436678628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5867399" cy="3857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/>
              <a:t>All Refugees are </a:t>
            </a:r>
            <a:r>
              <a:rPr lang="en-US" sz="2800" dirty="0" smtClean="0">
                <a:solidFill>
                  <a:srgbClr val="FF0000"/>
                </a:solidFill>
              </a:rPr>
              <a:t>LEGALLY ELIGIBLE </a:t>
            </a:r>
            <a:r>
              <a:rPr lang="en-US" sz="2800" dirty="0" smtClean="0"/>
              <a:t>to work in the United States from the day they arrive.  </a:t>
            </a:r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400" dirty="0" smtClean="0"/>
              <a:t>Your I-94 has a stamp that says you are employment authorized.</a:t>
            </a:r>
          </a:p>
          <a:p>
            <a:pPr algn="ctr" eaLnBrk="1" hangingPunct="1">
              <a:buFont typeface="Arial" charset="0"/>
              <a:buNone/>
            </a:pPr>
            <a:r>
              <a:rPr lang="en-US" sz="2400" b="1" dirty="0" smtClean="0"/>
              <a:t>Refugees do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need an EAD card to work.  </a:t>
            </a:r>
          </a:p>
          <a:p>
            <a:pPr algn="ctr" eaLnBrk="1" hangingPunct="1">
              <a:buFont typeface="Arial" charset="0"/>
              <a:buNone/>
            </a:pPr>
            <a:r>
              <a:rPr lang="en-US" sz="2400" b="1" dirty="0" smtClean="0"/>
              <a:t>Do not pay for a new EAD if yours expires.  </a:t>
            </a:r>
          </a:p>
          <a:p>
            <a:pPr algn="ctr" eaLnBrk="1" hangingPunct="1">
              <a:buFont typeface="Arial" charset="0"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2800" dirty="0" smtClean="0"/>
              <a:t>You </a:t>
            </a:r>
            <a:r>
              <a:rPr lang="en-US" sz="2800" u="sng" dirty="0" smtClean="0"/>
              <a:t>will</a:t>
            </a:r>
            <a:r>
              <a:rPr lang="en-US" sz="2800" dirty="0" smtClean="0"/>
              <a:t> need a STATE ID and a SOCIAL SECURITY CARD.  </a:t>
            </a:r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3076" name="Picture 4" descr="social security card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763" y="4329113"/>
            <a:ext cx="28956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375150"/>
            <a:ext cx="28098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American Workplace Culture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/>
              <a:t>All employers have certain </a:t>
            </a:r>
            <a:r>
              <a:rPr lang="en-US" sz="2800" b="1" dirty="0" smtClean="0"/>
              <a:t>behavior</a:t>
            </a:r>
            <a:r>
              <a:rPr lang="en-US" sz="2800" dirty="0" smtClean="0"/>
              <a:t> and 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/>
              <a:t>dress expectations </a:t>
            </a:r>
            <a:r>
              <a:rPr lang="en-US" sz="2800" dirty="0" smtClean="0"/>
              <a:t>of their workers.  </a:t>
            </a:r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r>
              <a:rPr lang="en-US" sz="2800" dirty="0" smtClean="0"/>
              <a:t>Different jobs may have different </a:t>
            </a:r>
            <a:r>
              <a:rPr lang="en-US" sz="2800" dirty="0" smtClean="0">
                <a:solidFill>
                  <a:srgbClr val="FF0000"/>
                </a:solidFill>
              </a:rPr>
              <a:t>dress codes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rules </a:t>
            </a:r>
            <a:r>
              <a:rPr lang="en-US" sz="2800" dirty="0" smtClean="0"/>
              <a:t>that they will go over with you once you are hired.</a:t>
            </a:r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r>
              <a:rPr lang="en-US" sz="2800" dirty="0" smtClean="0"/>
              <a:t>But there are </a:t>
            </a:r>
            <a:r>
              <a:rPr lang="en-US" sz="2800" dirty="0" smtClean="0">
                <a:solidFill>
                  <a:srgbClr val="FF0000"/>
                </a:solidFill>
              </a:rPr>
              <a:t>Cultural Expectations </a:t>
            </a:r>
            <a:r>
              <a:rPr lang="en-US" sz="2800" dirty="0" smtClean="0"/>
              <a:t>that apply to 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/>
              <a:t>every job </a:t>
            </a:r>
            <a:r>
              <a:rPr lang="en-US" sz="2800" dirty="0" smtClean="0"/>
              <a:t>in America…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MPj043857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8507">
            <a:off x="5965825" y="1938338"/>
            <a:ext cx="21844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mtClean="0"/>
              <a:t>Number 1 Rule:  </a:t>
            </a:r>
            <a:r>
              <a:rPr lang="en-US" b="1" smtClean="0">
                <a:solidFill>
                  <a:srgbClr val="FF0000"/>
                </a:solidFill>
              </a:rPr>
              <a:t>Be On Time!!!! </a:t>
            </a:r>
            <a:r>
              <a:rPr lang="en-US" b="1" smtClean="0"/>
              <a:t>  </a:t>
            </a:r>
          </a:p>
        </p:txBody>
      </p:sp>
      <p:pic>
        <p:nvPicPr>
          <p:cNvPr id="7172" name="Picture 2" descr="MCj04136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25526">
            <a:off x="555625" y="1952625"/>
            <a:ext cx="316865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MC90023223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071688"/>
            <a:ext cx="3289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990600" y="540385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fact, try to be a little early.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 cstate="print"/>
          <a:srcRect t="21049" b="20284"/>
          <a:stretch>
            <a:fillRect/>
          </a:stretch>
        </p:blipFill>
        <p:spPr bwMode="auto">
          <a:xfrm>
            <a:off x="6189663" y="5072063"/>
            <a:ext cx="2381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GirlsRefugeeC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925513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4" descr="83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8884">
            <a:off x="3168650" y="1198563"/>
            <a:ext cx="29638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17563" y="301625"/>
            <a:ext cx="3965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latin typeface="+mn-lt"/>
              </a:rPr>
              <a:t>Wear Clean Clothes</a:t>
            </a:r>
          </a:p>
        </p:txBody>
      </p:sp>
      <p:pic>
        <p:nvPicPr>
          <p:cNvPr id="8198" name="Picture 8" descr="MPj043315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03433">
            <a:off x="709613" y="3863975"/>
            <a:ext cx="37274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4032250" y="4683125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latin typeface="+mn-lt"/>
              </a:rPr>
              <a:t>Wear shoes &amp; socks</a:t>
            </a:r>
          </a:p>
        </p:txBody>
      </p:sp>
      <p:pic>
        <p:nvPicPr>
          <p:cNvPr id="8200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3172">
            <a:off x="7380288" y="1677988"/>
            <a:ext cx="1228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/>
          <p:cNvPicPr>
            <a:picLocks noChangeAspect="1"/>
          </p:cNvPicPr>
          <p:nvPr/>
        </p:nvPicPr>
        <p:blipFill>
          <a:blip r:embed="rId7" cstate="print"/>
          <a:srcRect l="26323" t="2182" r="28044" b="-2182"/>
          <a:stretch>
            <a:fillRect/>
          </a:stretch>
        </p:blipFill>
        <p:spPr bwMode="auto">
          <a:xfrm rot="-196512">
            <a:off x="5988050" y="1677988"/>
            <a:ext cx="13033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48325" y="925513"/>
            <a:ext cx="31765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Use Deodorant</a:t>
            </a:r>
          </a:p>
        </p:txBody>
      </p:sp>
      <p:pic>
        <p:nvPicPr>
          <p:cNvPr id="8203" name="Picture 7"/>
          <p:cNvPicPr>
            <a:picLocks noChangeAspect="1"/>
          </p:cNvPicPr>
          <p:nvPr/>
        </p:nvPicPr>
        <p:blipFill>
          <a:blip r:embed="rId8" cstate="print"/>
          <a:srcRect t="22820" b="23030"/>
          <a:stretch>
            <a:fillRect/>
          </a:stretch>
        </p:blipFill>
        <p:spPr bwMode="auto">
          <a:xfrm>
            <a:off x="3676650" y="5360988"/>
            <a:ext cx="25352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2217060304_6e7e1506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200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3" descr="no-spit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922713"/>
            <a:ext cx="1987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3200400" y="2895600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What </a:t>
            </a:r>
            <a:r>
              <a:rPr lang="en-US" b="1" u="sng" dirty="0"/>
              <a:t>NOT</a:t>
            </a:r>
            <a:r>
              <a:rPr lang="en-US" dirty="0"/>
              <a:t> to do </a:t>
            </a:r>
            <a:r>
              <a:rPr lang="en-US" dirty="0" smtClean="0"/>
              <a:t>at work</a:t>
            </a:r>
            <a:r>
              <a:rPr lang="en-US" dirty="0"/>
              <a:t>...</a:t>
            </a:r>
          </a:p>
        </p:txBody>
      </p:sp>
      <p:pic>
        <p:nvPicPr>
          <p:cNvPr id="6169" name="Picture 25" descr="3281317352_9880996a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63" y="4100513"/>
            <a:ext cx="32004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 descr="cigarette%20smo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5488" y="4125913"/>
            <a:ext cx="30543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34" descr="MP90028979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09800"/>
            <a:ext cx="31242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us.123rf.com/400wm/400/400/gemenacom/gemenacom0905/gemenacom090500104/4852559-very-dirty-man-towards-white-backgrou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28600"/>
            <a:ext cx="2114550" cy="2636767"/>
          </a:xfrm>
          <a:prstGeom prst="rect">
            <a:avLst/>
          </a:prstGeom>
          <a:noFill/>
        </p:spPr>
      </p:pic>
      <p:pic>
        <p:nvPicPr>
          <p:cNvPr id="35844" name="Picture 4" descr="http://t1.gstatic.com/images?q=tbn:ANd9GcQFo_esJziyg11K4VygY0exNhQsf2O4QHIm9-sUehHDwEW8mWQxEivfhd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304800"/>
            <a:ext cx="1360799" cy="2057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38800" y="457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Dirty, Smelly Clothes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4343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No Smoking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209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No Sandals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Betelnut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1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No </a:t>
            </a:r>
            <a:r>
              <a:rPr lang="en-US" sz="2000" dirty="0" err="1" smtClean="0">
                <a:solidFill>
                  <a:schemeClr val="bg1"/>
                </a:solidFill>
              </a:rPr>
              <a:t>Thanaka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10035</TotalTime>
  <Words>1341</Words>
  <Application>Microsoft Office PowerPoint</Application>
  <PresentationFormat>On-screen Show (4:3)</PresentationFormat>
  <Paragraphs>236</Paragraphs>
  <Slides>38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Who Can Work in The US?</vt:lpstr>
      <vt:lpstr> </vt:lpstr>
      <vt:lpstr>Slide 4</vt:lpstr>
      <vt:lpstr>Slide 5</vt:lpstr>
      <vt:lpstr>American Workplace Culture</vt:lpstr>
      <vt:lpstr>Number 1 Rule:  Be On Time!!!!   </vt:lpstr>
      <vt:lpstr>Slide 8</vt:lpstr>
      <vt:lpstr>Slide 9</vt:lpstr>
      <vt:lpstr>Slide 10</vt:lpstr>
      <vt:lpstr>DRUGS AND ALCOHOL</vt:lpstr>
      <vt:lpstr>Restroom / Bathroom</vt:lpstr>
      <vt:lpstr>Searching for a Job</vt:lpstr>
      <vt:lpstr>What types of jobs should you look for?</vt:lpstr>
      <vt:lpstr>Applying for a Job</vt:lpstr>
      <vt:lpstr>Job Applications</vt:lpstr>
      <vt:lpstr>Resume</vt:lpstr>
      <vt:lpstr>Slide 18</vt:lpstr>
      <vt:lpstr>When Applying for Jobs…</vt:lpstr>
      <vt:lpstr>The Interview</vt:lpstr>
      <vt:lpstr>Slide 21</vt:lpstr>
      <vt:lpstr> Be at least 15 minutes early!!!! </vt:lpstr>
      <vt:lpstr>Slide 23</vt:lpstr>
      <vt:lpstr>Slide 24</vt:lpstr>
      <vt:lpstr>Slide 25</vt:lpstr>
      <vt:lpstr>Interview &amp; Orientation Etiquette</vt:lpstr>
      <vt:lpstr>Slide 27</vt:lpstr>
      <vt:lpstr>Slide 28</vt:lpstr>
      <vt:lpstr>Slide 29</vt:lpstr>
      <vt:lpstr>Slide 30</vt:lpstr>
      <vt:lpstr>Practice Interview</vt:lpstr>
      <vt:lpstr>Slide 32</vt:lpstr>
      <vt:lpstr>You’re Hired!!!</vt:lpstr>
      <vt:lpstr>“Calling In” to Work</vt:lpstr>
      <vt:lpstr> </vt:lpstr>
      <vt:lpstr>Quitting a Job</vt:lpstr>
      <vt:lpstr>GOOD LUCK!!!</vt:lpstr>
      <vt:lpstr>Questions</vt:lpstr>
    </vt:vector>
  </TitlesOfParts>
  <Company>Lutheran Family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dhar02</dc:creator>
  <cp:lastModifiedBy>Alana Schriver</cp:lastModifiedBy>
  <cp:revision>90</cp:revision>
  <cp:lastPrinted>2011-10-19T14:05:42Z</cp:lastPrinted>
  <dcterms:created xsi:type="dcterms:W3CDTF">2009-04-09T14:28:50Z</dcterms:created>
  <dcterms:modified xsi:type="dcterms:W3CDTF">2014-05-05T17:54:31Z</dcterms:modified>
</cp:coreProperties>
</file>