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7" r:id="rId4"/>
    <p:sldId id="278" r:id="rId5"/>
    <p:sldId id="280" r:id="rId6"/>
    <p:sldId id="281" r:id="rId7"/>
    <p:sldId id="279" r:id="rId8"/>
    <p:sldId id="276" r:id="rId9"/>
    <p:sldId id="266" r:id="rId10"/>
    <p:sldId id="267" r:id="rId11"/>
    <p:sldId id="282" r:id="rId12"/>
    <p:sldId id="268" r:id="rId13"/>
    <p:sldId id="269" r:id="rId14"/>
    <p:sldId id="275" r:id="rId15"/>
    <p:sldId id="270"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E6155-8E65-42F8-AADE-07AD60F340EC}"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63741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E6155-8E65-42F8-AADE-07AD60F340EC}"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267720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E6155-8E65-42F8-AADE-07AD60F340EC}"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251623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E6155-8E65-42F8-AADE-07AD60F340EC}"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218725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E6155-8E65-42F8-AADE-07AD60F340EC}"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35711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E6155-8E65-42F8-AADE-07AD60F340EC}"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368616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E6155-8E65-42F8-AADE-07AD60F340EC}"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14619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E6155-8E65-42F8-AADE-07AD60F340EC}"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215616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6155-8E65-42F8-AADE-07AD60F340EC}"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334602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E6155-8E65-42F8-AADE-07AD60F340EC}"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308629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E6155-8E65-42F8-AADE-07AD60F340EC}"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F084-9442-455D-A58A-D296B7380427}" type="slidenum">
              <a:rPr lang="en-US" smtClean="0"/>
              <a:t>‹#›</a:t>
            </a:fld>
            <a:endParaRPr lang="en-US"/>
          </a:p>
        </p:txBody>
      </p:sp>
    </p:spTree>
    <p:extLst>
      <p:ext uri="{BB962C8B-B14F-4D97-AF65-F5344CB8AC3E}">
        <p14:creationId xmlns:p14="http://schemas.microsoft.com/office/powerpoint/2010/main" val="413724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E6155-8E65-42F8-AADE-07AD60F340EC}"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F084-9442-455D-A58A-D296B7380427}" type="slidenum">
              <a:rPr lang="en-US" smtClean="0"/>
              <a:t>‹#›</a:t>
            </a:fld>
            <a:endParaRPr lang="en-US"/>
          </a:p>
        </p:txBody>
      </p:sp>
    </p:spTree>
    <p:extLst>
      <p:ext uri="{BB962C8B-B14F-4D97-AF65-F5344CB8AC3E}">
        <p14:creationId xmlns:p14="http://schemas.microsoft.com/office/powerpoint/2010/main" val="180196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063" y="875211"/>
            <a:ext cx="9144000" cy="1865729"/>
          </a:xfrm>
        </p:spPr>
        <p:txBody>
          <a:bodyPr/>
          <a:lstStyle/>
          <a:p>
            <a:r>
              <a:rPr lang="en-US" b="1" dirty="0" smtClean="0"/>
              <a:t>American Values and Communication Styles</a:t>
            </a:r>
            <a:endParaRPr lang="en-US" b="1" dirty="0"/>
          </a:p>
        </p:txBody>
      </p:sp>
      <p:sp>
        <p:nvSpPr>
          <p:cNvPr id="3" name="Subtitle 2"/>
          <p:cNvSpPr>
            <a:spLocks noGrp="1"/>
          </p:cNvSpPr>
          <p:nvPr>
            <p:ph type="subTitle" idx="1"/>
          </p:nvPr>
        </p:nvSpPr>
        <p:spPr>
          <a:xfrm>
            <a:off x="6779623" y="5786845"/>
            <a:ext cx="5103223" cy="973183"/>
          </a:xfrm>
        </p:spPr>
        <p:txBody>
          <a:bodyPr>
            <a:normAutofit/>
          </a:bodyPr>
          <a:lstStyle/>
          <a:p>
            <a:pPr algn="r"/>
            <a:r>
              <a:rPr lang="en-US" sz="1500" dirty="0" smtClean="0"/>
              <a:t>Omaha Public Schools / Yates ECP</a:t>
            </a:r>
          </a:p>
          <a:p>
            <a:pPr algn="r"/>
            <a:r>
              <a:rPr lang="en-US" sz="1500" dirty="0" smtClean="0"/>
              <a:t>Compiled from tips via The Refugee Center Online</a:t>
            </a:r>
          </a:p>
          <a:p>
            <a:pPr algn="r"/>
            <a:r>
              <a:rPr lang="en-US" sz="1500" dirty="0" smtClean="0"/>
              <a:t>2018</a:t>
            </a:r>
            <a:endParaRPr lang="en-US"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03" y="2740940"/>
            <a:ext cx="6522720" cy="3357506"/>
          </a:xfrm>
          <a:prstGeom prst="rect">
            <a:avLst/>
          </a:prstGeom>
        </p:spPr>
      </p:pic>
    </p:spTree>
    <p:extLst>
      <p:ext uri="{BB962C8B-B14F-4D97-AF65-F5344CB8AC3E}">
        <p14:creationId xmlns:p14="http://schemas.microsoft.com/office/powerpoint/2010/main" val="167688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Directness</a:t>
            </a:r>
            <a:endParaRPr lang="en-US" b="1" dirty="0">
              <a:solidFill>
                <a:srgbClr val="002060"/>
              </a:solidFill>
            </a:endParaRPr>
          </a:p>
        </p:txBody>
      </p:sp>
      <p:sp>
        <p:nvSpPr>
          <p:cNvPr id="3" name="Content Placeholder 2"/>
          <p:cNvSpPr>
            <a:spLocks noGrp="1"/>
          </p:cNvSpPr>
          <p:nvPr>
            <p:ph idx="1"/>
          </p:nvPr>
        </p:nvSpPr>
        <p:spPr>
          <a:xfrm>
            <a:off x="5015985" y="813537"/>
            <a:ext cx="7027817" cy="5865222"/>
          </a:xfrm>
        </p:spPr>
        <p:txBody>
          <a:bodyPr>
            <a:normAutofit/>
          </a:bodyPr>
          <a:lstStyle/>
          <a:p>
            <a:pPr marL="0" indent="0">
              <a:buNone/>
            </a:pPr>
            <a:r>
              <a:rPr lang="en-US" sz="2200" dirty="0" smtClean="0"/>
              <a:t>Americans </a:t>
            </a:r>
            <a:r>
              <a:rPr lang="en-US" sz="2200" dirty="0" smtClean="0"/>
              <a:t>will </a:t>
            </a:r>
            <a:r>
              <a:rPr lang="en-US" sz="2200" dirty="0" smtClean="0"/>
              <a:t>tell you what they think </a:t>
            </a:r>
            <a:r>
              <a:rPr lang="en-US" sz="2200" dirty="0" smtClean="0"/>
              <a:t>and are </a:t>
            </a:r>
            <a:r>
              <a:rPr lang="en-US" sz="2200" dirty="0" smtClean="0"/>
              <a:t>assertive about what they want. </a:t>
            </a:r>
          </a:p>
          <a:p>
            <a:pPr marL="0" indent="0">
              <a:buNone/>
            </a:pPr>
            <a:r>
              <a:rPr lang="en-US" sz="2200" dirty="0" smtClean="0"/>
              <a:t>Being assertive is generally seen as a good thing in America.</a:t>
            </a:r>
          </a:p>
          <a:p>
            <a:pPr marL="0" indent="0">
              <a:buNone/>
            </a:pPr>
            <a:endParaRPr lang="en-US" sz="2000" dirty="0" smtClean="0"/>
          </a:p>
          <a:p>
            <a:pPr marL="0" indent="0">
              <a:buNone/>
            </a:pPr>
            <a:r>
              <a:rPr lang="en-US" sz="2000" dirty="0" smtClean="0"/>
              <a:t>For example: </a:t>
            </a:r>
          </a:p>
          <a:p>
            <a:r>
              <a:rPr lang="en-US" sz="2000" dirty="0" smtClean="0"/>
              <a:t>In some cultures, it is rude to decline an invitation – like, if someone asks you for lunch, you may say yes, but then not </a:t>
            </a:r>
            <a:r>
              <a:rPr lang="en-US" sz="2000" dirty="0" smtClean="0"/>
              <a:t>go. </a:t>
            </a:r>
            <a:r>
              <a:rPr lang="en-US" sz="2000" dirty="0" smtClean="0"/>
              <a:t>In America, it is almost always better to say, “No, but thank you” or, “Thank you, but I have another commitment.” </a:t>
            </a:r>
            <a:endParaRPr lang="en-US" sz="2000" dirty="0" smtClean="0"/>
          </a:p>
          <a:p>
            <a:r>
              <a:rPr lang="en-US" sz="2000" dirty="0" smtClean="0"/>
              <a:t>It </a:t>
            </a:r>
            <a:r>
              <a:rPr lang="en-US" sz="2000" dirty="0" smtClean="0"/>
              <a:t>is never is rude to ask for help. </a:t>
            </a:r>
          </a:p>
          <a:p>
            <a:pPr lvl="1"/>
            <a:r>
              <a:rPr lang="en-US" sz="1800" dirty="0"/>
              <a:t>I</a:t>
            </a:r>
            <a:r>
              <a:rPr lang="en-US" sz="1800" dirty="0" smtClean="0"/>
              <a:t>f a friend says, “I’m running to the </a:t>
            </a:r>
            <a:r>
              <a:rPr lang="en-US" sz="1800" dirty="0" smtClean="0"/>
              <a:t>store, </a:t>
            </a:r>
            <a:r>
              <a:rPr lang="en-US" sz="1800" dirty="0" smtClean="0"/>
              <a:t>need anything?” – </a:t>
            </a:r>
            <a:r>
              <a:rPr lang="en-US" sz="1800" dirty="0" smtClean="0"/>
              <a:t>         it </a:t>
            </a:r>
            <a:r>
              <a:rPr lang="en-US" sz="1800" dirty="0" smtClean="0"/>
              <a:t>is OK to say, “Sure, can you </a:t>
            </a:r>
            <a:r>
              <a:rPr lang="en-US" sz="1800" b="1" dirty="0" smtClean="0"/>
              <a:t>please </a:t>
            </a:r>
            <a:r>
              <a:rPr lang="en-US" sz="1800" dirty="0" smtClean="0"/>
              <a:t>grab me a bag of oranges?  </a:t>
            </a:r>
            <a:r>
              <a:rPr lang="en-US" sz="1800" b="1" dirty="0" smtClean="0"/>
              <a:t>Thanks!” </a:t>
            </a:r>
          </a:p>
          <a:p>
            <a:pPr lvl="1"/>
            <a:r>
              <a:rPr lang="en-US" sz="1800" dirty="0" smtClean="0"/>
              <a:t>Or perhaps you need winter clothing and don’t know where to buy them, it is OK to ask, “Do you have any suggestions for where I can buy </a:t>
            </a:r>
            <a:r>
              <a:rPr lang="en-US" sz="1800" dirty="0" smtClean="0"/>
              <a:t>affordable coats </a:t>
            </a:r>
            <a:r>
              <a:rPr lang="en-US" sz="1800" dirty="0" smtClean="0"/>
              <a:t>and boots for my children?”</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59" y="2011679"/>
            <a:ext cx="4630086" cy="3704069"/>
          </a:xfrm>
          <a:prstGeom prst="rect">
            <a:avLst/>
          </a:prstGeom>
        </p:spPr>
      </p:pic>
    </p:spTree>
    <p:extLst>
      <p:ext uri="{BB962C8B-B14F-4D97-AF65-F5344CB8AC3E}">
        <p14:creationId xmlns:p14="http://schemas.microsoft.com/office/powerpoint/2010/main" val="123532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Arguments	</a:t>
            </a:r>
            <a:endParaRPr lang="en-US" b="1" dirty="0">
              <a:solidFill>
                <a:srgbClr val="002060"/>
              </a:solidFill>
            </a:endParaRPr>
          </a:p>
        </p:txBody>
      </p:sp>
      <p:sp>
        <p:nvSpPr>
          <p:cNvPr id="3" name="Content Placeholder 2"/>
          <p:cNvSpPr>
            <a:spLocks noGrp="1"/>
          </p:cNvSpPr>
          <p:nvPr>
            <p:ph idx="1"/>
          </p:nvPr>
        </p:nvSpPr>
        <p:spPr>
          <a:xfrm>
            <a:off x="838200" y="1489165"/>
            <a:ext cx="10515600" cy="4859383"/>
          </a:xfrm>
        </p:spPr>
        <p:txBody>
          <a:bodyPr>
            <a:normAutofit/>
          </a:bodyPr>
          <a:lstStyle/>
          <a:p>
            <a:pPr marL="0" indent="0">
              <a:buNone/>
            </a:pPr>
            <a:r>
              <a:rPr lang="en-US" sz="2000" dirty="0" smtClean="0"/>
              <a:t>People in the United States are taught to “</a:t>
            </a:r>
            <a:r>
              <a:rPr lang="en-US" sz="2000" b="1" dirty="0" smtClean="0"/>
              <a:t>stand up</a:t>
            </a:r>
            <a:r>
              <a:rPr lang="en-US" sz="2000" dirty="0" smtClean="0"/>
              <a:t>” for their beliefs. </a:t>
            </a:r>
          </a:p>
          <a:p>
            <a:pPr marL="0" indent="0">
              <a:buNone/>
            </a:pPr>
            <a:r>
              <a:rPr lang="en-US" sz="2000" dirty="0" smtClean="0"/>
              <a:t>This means if someone disagrees with you, they may argue with you to try to prove their point. </a:t>
            </a:r>
          </a:p>
          <a:p>
            <a:pPr marL="0" indent="0">
              <a:buNone/>
            </a:pPr>
            <a:r>
              <a:rPr lang="en-US" sz="2000" dirty="0" smtClean="0"/>
              <a:t>This can be very uncomfortable if you come from a culture that does not argue publicly.</a:t>
            </a:r>
          </a:p>
          <a:p>
            <a:pPr marL="0" indent="0">
              <a:buNone/>
            </a:pPr>
            <a:endParaRPr lang="en-US" sz="2000" dirty="0" smtClean="0"/>
          </a:p>
          <a:p>
            <a:pPr marL="0" indent="0">
              <a:buNone/>
            </a:pPr>
            <a:r>
              <a:rPr lang="en-US" sz="2000" dirty="0" smtClean="0"/>
              <a:t>Arguing is generally acceptable as part of conversation, unless you are speaking very loudly (screaming) or using bad or rude language. </a:t>
            </a:r>
          </a:p>
          <a:p>
            <a:pPr marL="0" indent="0">
              <a:buNone/>
            </a:pPr>
            <a:endParaRPr lang="en-US" sz="2000" dirty="0" smtClean="0"/>
          </a:p>
          <a:p>
            <a:pPr marL="0" indent="0">
              <a:buNone/>
            </a:pPr>
            <a:r>
              <a:rPr lang="en-US" sz="2000" dirty="0" smtClean="0"/>
              <a:t>It is okay to explain that you do not feel comfortable arguing. However, you may need to learn to tell people that you disagree with them or else they might think you agree with what they say.</a:t>
            </a:r>
          </a:p>
          <a:p>
            <a:pPr marL="0" indent="0">
              <a:buNone/>
            </a:pPr>
            <a:endParaRPr lang="en-US"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645" y="4948644"/>
            <a:ext cx="3818709" cy="190935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8645"/>
            <a:ext cx="3818709" cy="190935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291" y="4948643"/>
            <a:ext cx="3818709" cy="1909355"/>
          </a:xfrm>
          <a:prstGeom prst="rect">
            <a:avLst/>
          </a:prstGeom>
        </p:spPr>
      </p:pic>
    </p:spTree>
    <p:extLst>
      <p:ext uri="{BB962C8B-B14F-4D97-AF65-F5344CB8AC3E}">
        <p14:creationId xmlns:p14="http://schemas.microsoft.com/office/powerpoint/2010/main" val="251576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Equality	</a:t>
            </a:r>
            <a:endParaRPr lang="en-US" b="1" dirty="0">
              <a:solidFill>
                <a:srgbClr val="002060"/>
              </a:solidFill>
            </a:endParaRPr>
          </a:p>
        </p:txBody>
      </p:sp>
      <p:sp>
        <p:nvSpPr>
          <p:cNvPr id="3" name="Content Placeholder 2"/>
          <p:cNvSpPr>
            <a:spLocks noGrp="1"/>
          </p:cNvSpPr>
          <p:nvPr>
            <p:ph idx="1"/>
          </p:nvPr>
        </p:nvSpPr>
        <p:spPr>
          <a:xfrm>
            <a:off x="838200" y="1446802"/>
            <a:ext cx="10515600" cy="4351338"/>
          </a:xfrm>
        </p:spPr>
        <p:txBody>
          <a:bodyPr>
            <a:normAutofit/>
          </a:bodyPr>
          <a:lstStyle/>
          <a:p>
            <a:r>
              <a:rPr lang="en-US" sz="2400" dirty="0" smtClean="0"/>
              <a:t>In legal situations, all </a:t>
            </a:r>
            <a:r>
              <a:rPr lang="en-US" sz="2400" dirty="0" smtClean="0"/>
              <a:t>Americans should </a:t>
            </a:r>
            <a:r>
              <a:rPr lang="en-US" sz="2400" dirty="0" smtClean="0"/>
              <a:t>be treated </a:t>
            </a:r>
            <a:r>
              <a:rPr lang="en-US" sz="2400" dirty="0" smtClean="0"/>
              <a:t>equally.</a:t>
            </a:r>
            <a:endParaRPr lang="en-US" sz="2400" dirty="0" smtClean="0"/>
          </a:p>
          <a:p>
            <a:r>
              <a:rPr lang="en-US" sz="2400" dirty="0" smtClean="0"/>
              <a:t>In a classroom, all students should be treated equally by their teachers. </a:t>
            </a:r>
          </a:p>
          <a:p>
            <a:r>
              <a:rPr lang="en-US" sz="2400" dirty="0" smtClean="0"/>
              <a:t>Men and women should be treated </a:t>
            </a:r>
            <a:r>
              <a:rPr lang="en-US" sz="2400" dirty="0" smtClean="0"/>
              <a:t>equally. </a:t>
            </a:r>
            <a:endParaRPr lang="en-US" sz="2400" dirty="0" smtClean="0"/>
          </a:p>
          <a:p>
            <a:r>
              <a:rPr lang="en-US" sz="2400" dirty="0"/>
              <a:t>T</a:t>
            </a:r>
            <a:r>
              <a:rPr lang="en-US" sz="2400" dirty="0" smtClean="0"/>
              <a:t>here is not a strongly embedded social hierarchy or caste system. </a:t>
            </a:r>
          </a:p>
          <a:p>
            <a:pPr lvl="1"/>
            <a:r>
              <a:rPr lang="en-US" sz="2000" dirty="0" smtClean="0"/>
              <a:t>For example, children may call an older adult by </a:t>
            </a:r>
            <a:r>
              <a:rPr lang="en-US" sz="2000" dirty="0" smtClean="0"/>
              <a:t>their </a:t>
            </a:r>
            <a:r>
              <a:rPr lang="en-US" sz="2000" dirty="0" smtClean="0"/>
              <a:t>name. If this happens to you, try to remember they are not being rude, but they have a different cultural value.</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20" b="24286"/>
          <a:stretch/>
        </p:blipFill>
        <p:spPr>
          <a:xfrm>
            <a:off x="2076995" y="4046969"/>
            <a:ext cx="8033657" cy="2602026"/>
          </a:xfrm>
          <a:prstGeom prst="rect">
            <a:avLst/>
          </a:prstGeom>
        </p:spPr>
      </p:pic>
    </p:spTree>
    <p:extLst>
      <p:ext uri="{BB962C8B-B14F-4D97-AF65-F5344CB8AC3E}">
        <p14:creationId xmlns:p14="http://schemas.microsoft.com/office/powerpoint/2010/main" val="9161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Informality</a:t>
            </a:r>
            <a:endParaRPr lang="en-US" b="1" dirty="0">
              <a:solidFill>
                <a:srgbClr val="002060"/>
              </a:solidFill>
            </a:endParaRPr>
          </a:p>
        </p:txBody>
      </p:sp>
      <p:sp>
        <p:nvSpPr>
          <p:cNvPr id="3" name="Content Placeholder 2"/>
          <p:cNvSpPr>
            <a:spLocks noGrp="1"/>
          </p:cNvSpPr>
          <p:nvPr>
            <p:ph idx="1"/>
          </p:nvPr>
        </p:nvSpPr>
        <p:spPr>
          <a:xfrm>
            <a:off x="838200" y="1420677"/>
            <a:ext cx="10515600" cy="4351338"/>
          </a:xfrm>
        </p:spPr>
        <p:txBody>
          <a:bodyPr>
            <a:normAutofit/>
          </a:bodyPr>
          <a:lstStyle/>
          <a:p>
            <a:pPr marL="0" indent="0">
              <a:buNone/>
            </a:pPr>
            <a:r>
              <a:rPr lang="en-US" sz="2400" dirty="0" smtClean="0"/>
              <a:t>American society is often </a:t>
            </a:r>
            <a:r>
              <a:rPr lang="en-US" sz="2400" b="1" dirty="0" smtClean="0"/>
              <a:t>informal </a:t>
            </a:r>
            <a:r>
              <a:rPr lang="en-US" sz="2400" dirty="0"/>
              <a:t>(</a:t>
            </a:r>
            <a:r>
              <a:rPr lang="en-US" sz="2400" dirty="0" smtClean="0"/>
              <a:t>relaxed).</a:t>
            </a:r>
            <a:endParaRPr lang="en-US" sz="2400" dirty="0" smtClean="0"/>
          </a:p>
          <a:p>
            <a:r>
              <a:rPr lang="en-US" sz="2000" dirty="0" smtClean="0"/>
              <a:t>Americans often dress casually: wearing jeans or shorts even at school, church, or appointments. </a:t>
            </a:r>
            <a:endParaRPr lang="en-US" sz="2000" dirty="0"/>
          </a:p>
          <a:p>
            <a:r>
              <a:rPr lang="en-US" sz="2000" dirty="0" smtClean="0"/>
              <a:t>You use the same greeting </a:t>
            </a:r>
            <a:r>
              <a:rPr lang="en-US" sz="2000" dirty="0" smtClean="0"/>
              <a:t>for everyone</a:t>
            </a:r>
            <a:r>
              <a:rPr lang="en-US" sz="2000" dirty="0" smtClean="0"/>
              <a:t> </a:t>
            </a:r>
            <a:r>
              <a:rPr lang="en-US" sz="2000" dirty="0" smtClean="0"/>
              <a:t>(“Hi” or “Hello”). </a:t>
            </a:r>
          </a:p>
          <a:p>
            <a:r>
              <a:rPr lang="en-US" sz="2000" dirty="0" smtClean="0"/>
              <a:t>Use of first names. In some situations, however, it is better to be more formal and to use last names until you are asked to use a first name – for example: students with their teachers.</a:t>
            </a:r>
          </a:p>
          <a:p>
            <a:pPr marL="0" indent="0">
              <a:buNone/>
            </a:pPr>
            <a:endParaRPr lang="en-US" sz="2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00" b="14057"/>
          <a:stretch/>
        </p:blipFill>
        <p:spPr>
          <a:xfrm>
            <a:off x="2455816" y="3394697"/>
            <a:ext cx="7694023" cy="2927726"/>
          </a:xfrm>
          <a:prstGeom prst="rect">
            <a:avLst/>
          </a:prstGeom>
        </p:spPr>
      </p:pic>
      <p:sp>
        <p:nvSpPr>
          <p:cNvPr id="6" name="TextBox 5"/>
          <p:cNvSpPr txBox="1"/>
          <p:nvPr/>
        </p:nvSpPr>
        <p:spPr>
          <a:xfrm>
            <a:off x="2913015" y="6458235"/>
            <a:ext cx="6779623" cy="369332"/>
          </a:xfrm>
          <a:prstGeom prst="rect">
            <a:avLst/>
          </a:prstGeom>
          <a:noFill/>
        </p:spPr>
        <p:txBody>
          <a:bodyPr wrap="square" rtlCol="0">
            <a:spAutoFit/>
          </a:bodyPr>
          <a:lstStyle/>
          <a:p>
            <a:r>
              <a:rPr lang="en-US" dirty="0" smtClean="0"/>
              <a:t>Informal / Casual                      Business Casual                           Formal</a:t>
            </a:r>
            <a:endParaRPr lang="en-US" dirty="0"/>
          </a:p>
        </p:txBody>
      </p:sp>
    </p:spTree>
    <p:extLst>
      <p:ext uri="{BB962C8B-B14F-4D97-AF65-F5344CB8AC3E}">
        <p14:creationId xmlns:p14="http://schemas.microsoft.com/office/powerpoint/2010/main" val="323699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Eating Habits</a:t>
            </a:r>
            <a:endParaRPr lang="en-US" b="1" dirty="0">
              <a:solidFill>
                <a:srgbClr val="002060"/>
              </a:solidFill>
            </a:endParaRPr>
          </a:p>
        </p:txBody>
      </p:sp>
      <p:sp>
        <p:nvSpPr>
          <p:cNvPr id="3" name="Content Placeholder 2"/>
          <p:cNvSpPr>
            <a:spLocks noGrp="1"/>
          </p:cNvSpPr>
          <p:nvPr>
            <p:ph idx="1"/>
          </p:nvPr>
        </p:nvSpPr>
        <p:spPr>
          <a:xfrm>
            <a:off x="394063" y="1547245"/>
            <a:ext cx="7391400" cy="4997246"/>
          </a:xfrm>
        </p:spPr>
        <p:txBody>
          <a:bodyPr>
            <a:normAutofit/>
          </a:bodyPr>
          <a:lstStyle/>
          <a:p>
            <a:r>
              <a:rPr lang="en-US" sz="2400" dirty="0" smtClean="0"/>
              <a:t>“To go” food: Americans are always in a hurry it seems!  Many restaurants offer food and drink you can eat while walking, driving, or to take with you somewhere else. </a:t>
            </a:r>
          </a:p>
          <a:p>
            <a:pPr marL="0" indent="0">
              <a:buNone/>
            </a:pPr>
            <a:endParaRPr lang="en-US" sz="2400" dirty="0" smtClean="0"/>
          </a:p>
          <a:p>
            <a:r>
              <a:rPr lang="en-US" sz="2400" dirty="0" smtClean="0"/>
              <a:t>Working parents do not always have time to cook fresh meals.  Grocery stores sell food “ready to eat”.        </a:t>
            </a:r>
            <a:r>
              <a:rPr lang="en-US" sz="2400" b="1" dirty="0" smtClean="0"/>
              <a:t>These options are not always healthy</a:t>
            </a:r>
            <a:r>
              <a:rPr lang="en-US" sz="2400" dirty="0" smtClean="0"/>
              <a:t>.  </a:t>
            </a:r>
            <a:r>
              <a:rPr lang="en-US" sz="2400" dirty="0" smtClean="0"/>
              <a:t>Fast food and microwavable meals should only be used when you really don’t have time to make healthy, fresh food.  </a:t>
            </a:r>
          </a:p>
          <a:p>
            <a:pPr marL="0" indent="0">
              <a:buNone/>
            </a:pPr>
            <a:endParaRPr lang="en-US" sz="2400" dirty="0" smtClean="0"/>
          </a:p>
          <a:p>
            <a:r>
              <a:rPr lang="en-US" sz="2400" dirty="0" smtClean="0"/>
              <a:t>Most Americans use silverware when sitting down to eat a meal, and everyone has a separate dish.  </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98" t="13333" r="3629" b="4583"/>
          <a:stretch/>
        </p:blipFill>
        <p:spPr>
          <a:xfrm rot="397730">
            <a:off x="9386155" y="504460"/>
            <a:ext cx="2520560" cy="18390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783">
            <a:off x="7785463" y="2462464"/>
            <a:ext cx="2193607" cy="2193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2815">
            <a:off x="9217470" y="4679856"/>
            <a:ext cx="2857933" cy="1918898"/>
          </a:xfrm>
          <a:prstGeom prst="rect">
            <a:avLst/>
          </a:prstGeom>
        </p:spPr>
      </p:pic>
    </p:spTree>
    <p:extLst>
      <p:ext uri="{BB962C8B-B14F-4D97-AF65-F5344CB8AC3E}">
        <p14:creationId xmlns:p14="http://schemas.microsoft.com/office/powerpoint/2010/main" val="591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Competition</a:t>
            </a:r>
            <a:endParaRPr lang="en-US" b="1" dirty="0">
              <a:solidFill>
                <a:srgbClr val="002060"/>
              </a:solidFill>
            </a:endParaRPr>
          </a:p>
        </p:txBody>
      </p:sp>
      <p:sp>
        <p:nvSpPr>
          <p:cNvPr id="3" name="Content Placeholder 2"/>
          <p:cNvSpPr>
            <a:spLocks noGrp="1"/>
          </p:cNvSpPr>
          <p:nvPr>
            <p:ph idx="1"/>
          </p:nvPr>
        </p:nvSpPr>
        <p:spPr>
          <a:xfrm>
            <a:off x="838200" y="1446802"/>
            <a:ext cx="10892246" cy="4351338"/>
          </a:xfrm>
        </p:spPr>
        <p:txBody>
          <a:bodyPr>
            <a:normAutofit/>
          </a:bodyPr>
          <a:lstStyle/>
          <a:p>
            <a:pPr marL="0" indent="0">
              <a:buNone/>
            </a:pPr>
            <a:r>
              <a:rPr lang="en-US" sz="2400" b="1" dirty="0" smtClean="0"/>
              <a:t>Americans can be competitive and </a:t>
            </a:r>
            <a:r>
              <a:rPr lang="en-US" sz="2400" b="1" dirty="0" smtClean="0"/>
              <a:t>are expected to</a:t>
            </a:r>
            <a:r>
              <a:rPr lang="en-US" sz="2400" b="1" dirty="0" smtClean="0"/>
              <a:t> </a:t>
            </a:r>
            <a:r>
              <a:rPr lang="en-US" sz="2400" b="1" dirty="0" smtClean="0"/>
              <a:t>work hard to achieve </a:t>
            </a:r>
            <a:r>
              <a:rPr lang="en-US" sz="2400" b="1" dirty="0" smtClean="0"/>
              <a:t>goals</a:t>
            </a:r>
            <a:r>
              <a:rPr lang="en-US" sz="2400" b="1" dirty="0" smtClean="0"/>
              <a:t>. </a:t>
            </a:r>
          </a:p>
          <a:p>
            <a:r>
              <a:rPr lang="en-US" sz="2000" dirty="0" smtClean="0"/>
              <a:t>America’s business model is to compete for customers and for the best prices.</a:t>
            </a:r>
          </a:p>
          <a:p>
            <a:r>
              <a:rPr lang="en-US" sz="2000" dirty="0" smtClean="0"/>
              <a:t>Americans </a:t>
            </a:r>
            <a:r>
              <a:rPr lang="en-US" sz="2000" dirty="0" smtClean="0"/>
              <a:t>schedule </a:t>
            </a:r>
            <a:r>
              <a:rPr lang="en-US" sz="2000" dirty="0" smtClean="0"/>
              <a:t>lots of activities. Even young children participate in lots of activities outside of school, such as sports, music lessons, and volunteering. </a:t>
            </a:r>
          </a:p>
          <a:p>
            <a:pPr marL="0" indent="0">
              <a:buNone/>
            </a:pPr>
            <a:r>
              <a:rPr lang="en-US" sz="2000" dirty="0" smtClean="0"/>
              <a:t>• Americans may also “compete” with themselves. Many Americans work hard to keep </a:t>
            </a:r>
            <a:r>
              <a:rPr lang="en-US" sz="2000" dirty="0" smtClean="0"/>
              <a:t>improving. </a:t>
            </a:r>
          </a:p>
          <a:p>
            <a:pPr marL="457200" lvl="1" indent="0">
              <a:buNone/>
            </a:pPr>
            <a:r>
              <a:rPr lang="en-US" sz="2000" dirty="0" smtClean="0"/>
              <a:t>For </a:t>
            </a:r>
            <a:r>
              <a:rPr lang="en-US" sz="2000" dirty="0" smtClean="0"/>
              <a:t>example, they may want to run a race faster than they did last time or they may want to sell more items at their job than they did the year before.</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2691"/>
          <a:stretch/>
        </p:blipFill>
        <p:spPr>
          <a:xfrm>
            <a:off x="1632856" y="4153989"/>
            <a:ext cx="8987245" cy="2704011"/>
          </a:xfrm>
          <a:prstGeom prst="rect">
            <a:avLst/>
          </a:prstGeom>
        </p:spPr>
      </p:pic>
    </p:spTree>
    <p:extLst>
      <p:ext uri="{BB962C8B-B14F-4D97-AF65-F5344CB8AC3E}">
        <p14:creationId xmlns:p14="http://schemas.microsoft.com/office/powerpoint/2010/main" val="1228356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7909"/>
            <a:ext cx="10515600" cy="4949054"/>
          </a:xfrm>
        </p:spPr>
        <p:txBody>
          <a:bodyPr/>
          <a:lstStyle/>
          <a:p>
            <a:pPr marL="0" indent="0" algn="ctr">
              <a:buNone/>
            </a:pPr>
            <a:r>
              <a:rPr lang="en-US" dirty="0" smtClean="0"/>
              <a:t>What’s something strange or funny you have noticed about American values or communication styles?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272" y="2321650"/>
            <a:ext cx="5059456" cy="4013835"/>
          </a:xfrm>
          <a:prstGeom prst="rect">
            <a:avLst/>
          </a:prstGeom>
        </p:spPr>
      </p:pic>
    </p:spTree>
    <p:extLst>
      <p:ext uri="{BB962C8B-B14F-4D97-AF65-F5344CB8AC3E}">
        <p14:creationId xmlns:p14="http://schemas.microsoft.com/office/powerpoint/2010/main" val="253327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Independence</a:t>
            </a:r>
            <a:endParaRPr lang="en-US" b="1" dirty="0">
              <a:solidFill>
                <a:srgbClr val="002060"/>
              </a:solidFill>
            </a:endParaRPr>
          </a:p>
        </p:txBody>
      </p:sp>
      <p:sp>
        <p:nvSpPr>
          <p:cNvPr id="3" name="Content Placeholder 2"/>
          <p:cNvSpPr>
            <a:spLocks noGrp="1"/>
          </p:cNvSpPr>
          <p:nvPr>
            <p:ph idx="1"/>
          </p:nvPr>
        </p:nvSpPr>
        <p:spPr>
          <a:xfrm>
            <a:off x="378823" y="1580606"/>
            <a:ext cx="7680960" cy="4924697"/>
          </a:xfrm>
        </p:spPr>
        <p:txBody>
          <a:bodyPr>
            <a:normAutofit fontScale="92500"/>
          </a:bodyPr>
          <a:lstStyle/>
          <a:p>
            <a:pPr marL="0" indent="0">
              <a:buNone/>
            </a:pPr>
            <a:r>
              <a:rPr lang="en-US" sz="2400" b="1" dirty="0" smtClean="0"/>
              <a:t>Independence</a:t>
            </a:r>
            <a:r>
              <a:rPr lang="en-US" sz="2400" dirty="0" smtClean="0"/>
              <a:t> is sometimes referred to as</a:t>
            </a:r>
            <a:r>
              <a:rPr lang="en-US" sz="2400" b="1" dirty="0" smtClean="0"/>
              <a:t> individualism</a:t>
            </a:r>
            <a:r>
              <a:rPr lang="en-US" sz="2400" dirty="0" smtClean="0"/>
              <a:t>. </a:t>
            </a:r>
          </a:p>
          <a:p>
            <a:r>
              <a:rPr lang="en-US" sz="2200" dirty="0" smtClean="0"/>
              <a:t>Americans are very proud of being </a:t>
            </a:r>
            <a:r>
              <a:rPr lang="en-US" sz="2200" b="1" dirty="0" smtClean="0"/>
              <a:t>self-reliant</a:t>
            </a:r>
            <a:r>
              <a:rPr lang="en-US" sz="2200" dirty="0"/>
              <a:t> </a:t>
            </a:r>
            <a:r>
              <a:rPr lang="en-US" sz="2200" dirty="0" smtClean="0"/>
              <a:t>(being able to take care of themselves) and think others should be self-reliant as well. </a:t>
            </a:r>
          </a:p>
          <a:p>
            <a:pPr marL="0" indent="0">
              <a:buNone/>
            </a:pPr>
            <a:endParaRPr lang="en-US" sz="2200" dirty="0" smtClean="0"/>
          </a:p>
          <a:p>
            <a:r>
              <a:rPr lang="en-US" sz="2200" dirty="0" smtClean="0"/>
              <a:t>When someone reaches a goal, that is typically seen as the result of his or her own hard work. This is different than </a:t>
            </a:r>
            <a:r>
              <a:rPr lang="en-US" sz="2200" dirty="0" smtClean="0"/>
              <a:t>in </a:t>
            </a:r>
            <a:r>
              <a:rPr lang="en-US" sz="2200" dirty="0" smtClean="0"/>
              <a:t>cultures which are more </a:t>
            </a:r>
            <a:r>
              <a:rPr lang="en-US" sz="2200" b="1" dirty="0" smtClean="0"/>
              <a:t>collective</a:t>
            </a:r>
            <a:r>
              <a:rPr lang="en-US" sz="2200" dirty="0"/>
              <a:t> </a:t>
            </a:r>
            <a:r>
              <a:rPr lang="en-US" sz="2200" dirty="0" smtClean="0"/>
              <a:t>(collective cultures tend to see accomplishments as a reflection of an entire family or community).</a:t>
            </a:r>
          </a:p>
          <a:p>
            <a:pPr marL="0" indent="0">
              <a:buNone/>
            </a:pPr>
            <a:endParaRPr lang="en-US" sz="2200" dirty="0" smtClean="0"/>
          </a:p>
          <a:p>
            <a:r>
              <a:rPr lang="en-US" sz="2200" dirty="0" smtClean="0"/>
              <a:t>American children tend to leave the home earlier than in other cultures. </a:t>
            </a:r>
            <a:r>
              <a:rPr lang="en-US" sz="2200" dirty="0"/>
              <a:t>A</a:t>
            </a:r>
            <a:r>
              <a:rPr lang="en-US" sz="2200" dirty="0" smtClean="0"/>
              <a:t>fter graduating high school, many children move out to go to college or start working. If they continued to live at home, they might be asked to pay rent or contribute to the house.</a:t>
            </a:r>
          </a:p>
          <a:p>
            <a:pPr marL="0" indent="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794" y="0"/>
            <a:ext cx="3714206" cy="247613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484"/>
          <a:stretch/>
        </p:blipFill>
        <p:spPr>
          <a:xfrm>
            <a:off x="8478138" y="4728754"/>
            <a:ext cx="3713862" cy="2129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794" y="2116565"/>
            <a:ext cx="3714206" cy="2612189"/>
          </a:xfrm>
          <a:prstGeom prst="rect">
            <a:avLst/>
          </a:prstGeom>
        </p:spPr>
      </p:pic>
    </p:spTree>
    <p:extLst>
      <p:ext uri="{BB962C8B-B14F-4D97-AF65-F5344CB8AC3E}">
        <p14:creationId xmlns:p14="http://schemas.microsoft.com/office/powerpoint/2010/main" val="293594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571"/>
          <a:stretch/>
        </p:blipFill>
        <p:spPr>
          <a:xfrm>
            <a:off x="6753497" y="1270136"/>
            <a:ext cx="5290398" cy="4595088"/>
          </a:xfrm>
          <a:prstGeom prst="rect">
            <a:avLst/>
          </a:prstGeom>
        </p:spPr>
      </p:pic>
      <p:sp>
        <p:nvSpPr>
          <p:cNvPr id="2" name="Title 1"/>
          <p:cNvSpPr>
            <a:spLocks noGrp="1"/>
          </p:cNvSpPr>
          <p:nvPr>
            <p:ph type="title"/>
          </p:nvPr>
        </p:nvSpPr>
        <p:spPr/>
        <p:txBody>
          <a:bodyPr/>
          <a:lstStyle/>
          <a:p>
            <a:r>
              <a:rPr lang="en-US" b="1" dirty="0" smtClean="0">
                <a:solidFill>
                  <a:srgbClr val="002060"/>
                </a:solidFill>
              </a:rPr>
              <a:t>Time and Efficiency</a:t>
            </a:r>
            <a:endParaRPr lang="en-US" b="1" dirty="0">
              <a:solidFill>
                <a:srgbClr val="002060"/>
              </a:solidFill>
            </a:endParaRPr>
          </a:p>
        </p:txBody>
      </p:sp>
      <p:sp>
        <p:nvSpPr>
          <p:cNvPr id="3" name="Content Placeholder 2"/>
          <p:cNvSpPr>
            <a:spLocks noGrp="1"/>
          </p:cNvSpPr>
          <p:nvPr>
            <p:ph idx="1"/>
          </p:nvPr>
        </p:nvSpPr>
        <p:spPr>
          <a:xfrm>
            <a:off x="634594" y="1690688"/>
            <a:ext cx="6118903" cy="5097689"/>
          </a:xfrm>
        </p:spPr>
        <p:txBody>
          <a:bodyPr>
            <a:normAutofit/>
          </a:bodyPr>
          <a:lstStyle/>
          <a:p>
            <a:pPr marL="0" indent="0">
              <a:buNone/>
            </a:pPr>
            <a:r>
              <a:rPr lang="en-US" sz="2400" b="1" dirty="0" smtClean="0"/>
              <a:t>Americans place a lot of value on their time. </a:t>
            </a:r>
          </a:p>
          <a:p>
            <a:pPr marL="0" indent="0">
              <a:buNone/>
            </a:pPr>
            <a:r>
              <a:rPr lang="en-US" sz="2400" b="1" dirty="0" smtClean="0"/>
              <a:t>There is a saying in America: Time is money. </a:t>
            </a:r>
          </a:p>
          <a:p>
            <a:r>
              <a:rPr lang="en-US" sz="2200" dirty="0" smtClean="0"/>
              <a:t>Americans may feel upset if they think someone/something has wasted their time. </a:t>
            </a:r>
          </a:p>
          <a:p>
            <a:r>
              <a:rPr lang="en-US" sz="2200" dirty="0" smtClean="0"/>
              <a:t>Americans often use daily calendars for both their personal lives and their work lives. </a:t>
            </a:r>
          </a:p>
          <a:p>
            <a:r>
              <a:rPr lang="en-US" sz="2200" dirty="0" smtClean="0"/>
              <a:t>For business meetings and official appointments, it is a good idea to arrive 15 minutes early.  </a:t>
            </a:r>
          </a:p>
          <a:p>
            <a:r>
              <a:rPr lang="en-US" sz="2200" dirty="0" smtClean="0"/>
              <a:t>If you are invited to an America friend’s home, call and let them know if you will be more than 10 minutes late.  If you can’t call ahead of time, apologize when you arrive.</a:t>
            </a:r>
          </a:p>
          <a:p>
            <a:endParaRPr lang="en-US" sz="2400" dirty="0"/>
          </a:p>
        </p:txBody>
      </p:sp>
    </p:spTree>
    <p:extLst>
      <p:ext uri="{BB962C8B-B14F-4D97-AF65-F5344CB8AC3E}">
        <p14:creationId xmlns:p14="http://schemas.microsoft.com/office/powerpoint/2010/main" val="3513790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Touch</a:t>
            </a:r>
            <a:endParaRPr lang="en-US" b="1" dirty="0">
              <a:solidFill>
                <a:srgbClr val="002060"/>
              </a:solidFill>
            </a:endParaRPr>
          </a:p>
        </p:txBody>
      </p:sp>
      <p:sp>
        <p:nvSpPr>
          <p:cNvPr id="3" name="Content Placeholder 2"/>
          <p:cNvSpPr>
            <a:spLocks noGrp="1"/>
          </p:cNvSpPr>
          <p:nvPr>
            <p:ph idx="1"/>
          </p:nvPr>
        </p:nvSpPr>
        <p:spPr>
          <a:xfrm>
            <a:off x="838200" y="1825625"/>
            <a:ext cx="7508966" cy="4351338"/>
          </a:xfrm>
        </p:spPr>
        <p:txBody>
          <a:bodyPr>
            <a:normAutofit/>
          </a:bodyPr>
          <a:lstStyle/>
          <a:p>
            <a:pPr marL="0" indent="0">
              <a:buNone/>
            </a:pPr>
            <a:r>
              <a:rPr lang="en-US" sz="2200" dirty="0" smtClean="0"/>
              <a:t>Most Americans shake their right hands </a:t>
            </a:r>
            <a:r>
              <a:rPr lang="en-US" sz="2200" b="1" dirty="0" smtClean="0"/>
              <a:t>firmly </a:t>
            </a:r>
            <a:r>
              <a:rPr lang="en-US" sz="2200" dirty="0" smtClean="0"/>
              <a:t>when they meet. </a:t>
            </a:r>
          </a:p>
          <a:p>
            <a:pPr marL="0" indent="0">
              <a:buNone/>
            </a:pPr>
            <a:r>
              <a:rPr lang="en-US" sz="2200" dirty="0" smtClean="0"/>
              <a:t>If you feel uncomfortable shaking hands, you can excuse yourself by placing your hand over your heart instead.</a:t>
            </a:r>
            <a:endParaRPr lang="en-US" sz="2200" dirty="0"/>
          </a:p>
          <a:p>
            <a:pPr marL="0" indent="0">
              <a:buNone/>
            </a:pPr>
            <a:endParaRPr lang="en-US" sz="2200" dirty="0" smtClean="0"/>
          </a:p>
          <a:p>
            <a:pPr marL="0" indent="0">
              <a:buNone/>
            </a:pPr>
            <a:r>
              <a:rPr lang="en-US" sz="2200" dirty="0" smtClean="0"/>
              <a:t>Americans may </a:t>
            </a:r>
            <a:r>
              <a:rPr lang="en-US" sz="2200" b="1" dirty="0" smtClean="0"/>
              <a:t>hug</a:t>
            </a:r>
            <a:r>
              <a:rPr lang="en-US" sz="2200" dirty="0" smtClean="0"/>
              <a:t> each other if they already know each other. </a:t>
            </a:r>
          </a:p>
          <a:p>
            <a:pPr marL="0" indent="0">
              <a:buNone/>
            </a:pPr>
            <a:endParaRPr lang="en-US" sz="2200" dirty="0"/>
          </a:p>
          <a:p>
            <a:pPr marL="0" indent="0">
              <a:buNone/>
            </a:pPr>
            <a:r>
              <a:rPr lang="en-US" sz="2200" dirty="0" smtClean="0"/>
              <a:t>“</a:t>
            </a:r>
            <a:r>
              <a:rPr lang="en-US" sz="2200" b="1" dirty="0" smtClean="0"/>
              <a:t>Holding hands</a:t>
            </a:r>
            <a:r>
              <a:rPr lang="en-US" sz="2200" dirty="0" smtClean="0"/>
              <a:t>” usually indicates a romantic relationship.</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835" y="365125"/>
            <a:ext cx="2747010" cy="27470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166" y="3055960"/>
            <a:ext cx="2836525" cy="346152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18898"/>
          <a:stretch/>
        </p:blipFill>
        <p:spPr>
          <a:xfrm>
            <a:off x="2384244" y="4971984"/>
            <a:ext cx="3480979" cy="1886016"/>
          </a:xfrm>
          <a:prstGeom prst="rect">
            <a:avLst/>
          </a:prstGeom>
        </p:spPr>
      </p:pic>
    </p:spTree>
    <p:extLst>
      <p:ext uri="{BB962C8B-B14F-4D97-AF65-F5344CB8AC3E}">
        <p14:creationId xmlns:p14="http://schemas.microsoft.com/office/powerpoint/2010/main" val="2306378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Smiling</a:t>
            </a:r>
            <a:endParaRPr lang="en-US" b="1" dirty="0">
              <a:solidFill>
                <a:srgbClr val="002060"/>
              </a:solidFill>
            </a:endParaRPr>
          </a:p>
        </p:txBody>
      </p:sp>
      <p:sp>
        <p:nvSpPr>
          <p:cNvPr id="3" name="Content Placeholder 2"/>
          <p:cNvSpPr>
            <a:spLocks noGrp="1"/>
          </p:cNvSpPr>
          <p:nvPr>
            <p:ph idx="1"/>
          </p:nvPr>
        </p:nvSpPr>
        <p:spPr/>
        <p:txBody>
          <a:bodyPr/>
          <a:lstStyle/>
          <a:p>
            <a:pPr marL="0" indent="0">
              <a:buNone/>
            </a:pPr>
            <a:r>
              <a:rPr lang="en-US" dirty="0"/>
              <a:t>Americans </a:t>
            </a:r>
            <a:r>
              <a:rPr lang="en-US" b="1" dirty="0"/>
              <a:t>smile a lot </a:t>
            </a:r>
            <a:r>
              <a:rPr lang="en-US" dirty="0"/>
              <a:t>to show they are happy and to be polite. </a:t>
            </a:r>
          </a:p>
          <a:p>
            <a:pPr marL="0" indent="0">
              <a:buNone/>
            </a:pPr>
            <a:r>
              <a:rPr lang="en-US" dirty="0"/>
              <a:t>When you meet someone new, Americans expect you to smile at them.</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567" y="3312762"/>
            <a:ext cx="3085011" cy="30850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584" y="3176238"/>
            <a:ext cx="4286885" cy="33580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375" y="3176238"/>
            <a:ext cx="3089756" cy="3186311"/>
          </a:xfrm>
          <a:prstGeom prst="rect">
            <a:avLst/>
          </a:prstGeom>
        </p:spPr>
      </p:pic>
    </p:spTree>
    <p:extLst>
      <p:ext uri="{BB962C8B-B14F-4D97-AF65-F5344CB8AC3E}">
        <p14:creationId xmlns:p14="http://schemas.microsoft.com/office/powerpoint/2010/main" val="294824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562" t="5689" r="21353" b="7695"/>
          <a:stretch/>
        </p:blipFill>
        <p:spPr>
          <a:xfrm>
            <a:off x="8862073" y="0"/>
            <a:ext cx="2725770" cy="2133212"/>
          </a:xfrm>
          <a:prstGeom prst="rect">
            <a:avLst/>
          </a:prstGeom>
        </p:spPr>
      </p:pic>
      <p:sp>
        <p:nvSpPr>
          <p:cNvPr id="2" name="Title 1"/>
          <p:cNvSpPr>
            <a:spLocks noGrp="1"/>
          </p:cNvSpPr>
          <p:nvPr>
            <p:ph type="title"/>
          </p:nvPr>
        </p:nvSpPr>
        <p:spPr/>
        <p:txBody>
          <a:bodyPr/>
          <a:lstStyle/>
          <a:p>
            <a:r>
              <a:rPr lang="en-US" b="1" dirty="0" smtClean="0">
                <a:solidFill>
                  <a:srgbClr val="002060"/>
                </a:solidFill>
              </a:rPr>
              <a:t>Eye Contact</a:t>
            </a:r>
            <a:endParaRPr lang="en-US" b="1" dirty="0">
              <a:solidFill>
                <a:srgbClr val="002060"/>
              </a:solidFill>
            </a:endParaRPr>
          </a:p>
        </p:txBody>
      </p:sp>
      <p:sp>
        <p:nvSpPr>
          <p:cNvPr id="3" name="Content Placeholder 2"/>
          <p:cNvSpPr>
            <a:spLocks noGrp="1"/>
          </p:cNvSpPr>
          <p:nvPr>
            <p:ph idx="1"/>
          </p:nvPr>
        </p:nvSpPr>
        <p:spPr>
          <a:xfrm>
            <a:off x="604157" y="1690688"/>
            <a:ext cx="7234646" cy="4963886"/>
          </a:xfrm>
        </p:spPr>
        <p:txBody>
          <a:bodyPr/>
          <a:lstStyle/>
          <a:p>
            <a:pPr marL="0" indent="0">
              <a:buNone/>
            </a:pPr>
            <a:r>
              <a:rPr lang="en-US" sz="2200" dirty="0"/>
              <a:t>Most Americans make eye contact during conversations. </a:t>
            </a:r>
            <a:endParaRPr lang="en-US" sz="2200" dirty="0" smtClean="0"/>
          </a:p>
          <a:p>
            <a:pPr marL="0" indent="0">
              <a:buNone/>
            </a:pPr>
            <a:endParaRPr lang="en-US" sz="2200" dirty="0" smtClean="0"/>
          </a:p>
          <a:p>
            <a:pPr marL="0" indent="0">
              <a:buNone/>
            </a:pPr>
            <a:r>
              <a:rPr lang="en-US" sz="2200" dirty="0" smtClean="0"/>
              <a:t>If </a:t>
            </a:r>
            <a:r>
              <a:rPr lang="en-US" sz="2200" dirty="0"/>
              <a:t>you do not make eye contact, people may think you are </a:t>
            </a:r>
            <a:r>
              <a:rPr lang="en-US" sz="2200" dirty="0" smtClean="0"/>
              <a:t>not interested in them or maybe even lying</a:t>
            </a:r>
            <a:r>
              <a:rPr lang="en-US" sz="2200" dirty="0"/>
              <a:t>. </a:t>
            </a:r>
            <a:endParaRPr lang="en-US" sz="2200" dirty="0" smtClean="0"/>
          </a:p>
          <a:p>
            <a:pPr marL="0" indent="0">
              <a:buNone/>
            </a:pPr>
            <a:endParaRPr lang="en-US" sz="2200" dirty="0" smtClean="0"/>
          </a:p>
          <a:p>
            <a:pPr marL="0" indent="0">
              <a:buNone/>
            </a:pPr>
            <a:r>
              <a:rPr lang="en-US" sz="2200" dirty="0" smtClean="0"/>
              <a:t>People </a:t>
            </a:r>
            <a:r>
              <a:rPr lang="en-US" sz="2200" dirty="0"/>
              <a:t>who look directly into your eyes are often viewed as more trustworthy, intelligent, and </a:t>
            </a:r>
            <a:r>
              <a:rPr lang="en-US" sz="2200" dirty="0" smtClean="0"/>
              <a:t>kind by Americans. </a:t>
            </a:r>
          </a:p>
          <a:p>
            <a:pPr marL="0" indent="0">
              <a:buNone/>
            </a:pPr>
            <a:endParaRPr lang="en-US" sz="2200" dirty="0"/>
          </a:p>
          <a:p>
            <a:pPr marL="0" indent="0">
              <a:buNone/>
            </a:pPr>
            <a:r>
              <a:rPr lang="en-US" sz="2200" dirty="0" smtClean="0"/>
              <a:t>Eye contact is very important at job interviews!</a:t>
            </a:r>
          </a:p>
          <a:p>
            <a:pPr marL="0" indent="0">
              <a:buNone/>
            </a:pPr>
            <a:endParaRPr lang="en-US" sz="2200" dirty="0"/>
          </a:p>
          <a:p>
            <a:pPr marL="0" indent="0">
              <a:buNone/>
            </a:pPr>
            <a:r>
              <a:rPr lang="en-US" sz="2200" dirty="0"/>
              <a:t>If you come from a culture where people do not look into each other’s eyes, this may be very hard for you.</a:t>
            </a: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917" y="4273187"/>
            <a:ext cx="3934083" cy="2571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917" y="1937375"/>
            <a:ext cx="3934083" cy="2552969"/>
          </a:xfrm>
          <a:prstGeom prst="rect">
            <a:avLst/>
          </a:prstGeom>
        </p:spPr>
      </p:pic>
    </p:spTree>
    <p:extLst>
      <p:ext uri="{BB962C8B-B14F-4D97-AF65-F5344CB8AC3E}">
        <p14:creationId xmlns:p14="http://schemas.microsoft.com/office/powerpoint/2010/main" val="159894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Personal Space</a:t>
            </a:r>
            <a:endParaRPr lang="en-US" b="1" dirty="0">
              <a:solidFill>
                <a:srgbClr val="002060"/>
              </a:solidFill>
            </a:endParaRPr>
          </a:p>
        </p:txBody>
      </p:sp>
      <p:sp>
        <p:nvSpPr>
          <p:cNvPr id="3" name="Content Placeholder 2"/>
          <p:cNvSpPr>
            <a:spLocks noGrp="1"/>
          </p:cNvSpPr>
          <p:nvPr>
            <p:ph idx="1"/>
          </p:nvPr>
        </p:nvSpPr>
        <p:spPr>
          <a:xfrm>
            <a:off x="655319" y="1825625"/>
            <a:ext cx="6895011" cy="4351338"/>
          </a:xfrm>
        </p:spPr>
        <p:txBody>
          <a:bodyPr>
            <a:normAutofit/>
          </a:bodyPr>
          <a:lstStyle/>
          <a:p>
            <a:pPr marL="0" indent="0">
              <a:buNone/>
            </a:pPr>
            <a:r>
              <a:rPr lang="en-US" sz="2400" dirty="0" smtClean="0"/>
              <a:t>Americans like to have “personal space” around them, even in a crowded area or waiting line. </a:t>
            </a:r>
          </a:p>
          <a:p>
            <a:pPr marL="0" indent="0">
              <a:buNone/>
            </a:pPr>
            <a:endParaRPr lang="en-US" sz="2400" dirty="0" smtClean="0"/>
          </a:p>
          <a:p>
            <a:pPr marL="0" indent="0">
              <a:buNone/>
            </a:pPr>
            <a:r>
              <a:rPr lang="en-US" sz="2400" dirty="0" smtClean="0"/>
              <a:t>This means if you are talking to someone, they will probably stand at least </a:t>
            </a:r>
            <a:r>
              <a:rPr lang="en-US" sz="2400" b="1" dirty="0" smtClean="0"/>
              <a:t>arm’s length </a:t>
            </a:r>
            <a:r>
              <a:rPr lang="en-US" sz="2400" dirty="0" smtClean="0"/>
              <a:t>away from you.</a:t>
            </a:r>
          </a:p>
          <a:p>
            <a:pPr marL="0" indent="0">
              <a:buNone/>
            </a:pPr>
            <a:endParaRPr lang="en-US" sz="2400" dirty="0" smtClean="0"/>
          </a:p>
          <a:p>
            <a:pPr marL="0" indent="0">
              <a:buNone/>
            </a:pPr>
            <a:r>
              <a:rPr lang="en-US" sz="2400" dirty="0" smtClean="0"/>
              <a:t>Talk to your children about respecting personal space with their friends at school.  Children are expected to “</a:t>
            </a:r>
            <a:r>
              <a:rPr lang="en-US" sz="2400" b="1" dirty="0" smtClean="0"/>
              <a:t>keep their hands to themselves</a:t>
            </a:r>
            <a:r>
              <a:rPr lang="en-US" sz="2400" dirty="0" smtClean="0"/>
              <a:t>” at school.</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167" t="1" b="28476"/>
          <a:stretch/>
        </p:blipFill>
        <p:spPr>
          <a:xfrm>
            <a:off x="7995992" y="485524"/>
            <a:ext cx="4196008" cy="34297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944"/>
          <a:stretch/>
        </p:blipFill>
        <p:spPr>
          <a:xfrm>
            <a:off x="7785463" y="3794850"/>
            <a:ext cx="4040413" cy="2803646"/>
          </a:xfrm>
          <a:prstGeom prst="rect">
            <a:avLst/>
          </a:prstGeom>
        </p:spPr>
      </p:pic>
    </p:spTree>
    <p:extLst>
      <p:ext uri="{BB962C8B-B14F-4D97-AF65-F5344CB8AC3E}">
        <p14:creationId xmlns:p14="http://schemas.microsoft.com/office/powerpoint/2010/main" val="279479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Manners</a:t>
            </a:r>
            <a:endParaRPr lang="en-US" b="1" dirty="0">
              <a:solidFill>
                <a:srgbClr val="002060"/>
              </a:solidFill>
            </a:endParaRPr>
          </a:p>
        </p:txBody>
      </p:sp>
      <p:sp>
        <p:nvSpPr>
          <p:cNvPr id="3" name="Content Placeholder 2"/>
          <p:cNvSpPr>
            <a:spLocks noGrp="1"/>
          </p:cNvSpPr>
          <p:nvPr>
            <p:ph idx="1"/>
          </p:nvPr>
        </p:nvSpPr>
        <p:spPr>
          <a:xfrm>
            <a:off x="653144" y="1690688"/>
            <a:ext cx="6949440" cy="4788489"/>
          </a:xfrm>
        </p:spPr>
        <p:txBody>
          <a:bodyPr>
            <a:normAutofit/>
          </a:bodyPr>
          <a:lstStyle/>
          <a:p>
            <a:pPr marL="0" indent="0">
              <a:buNone/>
            </a:pPr>
            <a:r>
              <a:rPr lang="en-US" sz="2400" dirty="0" smtClean="0"/>
              <a:t>Americans say “</a:t>
            </a:r>
            <a:r>
              <a:rPr lang="en-US" sz="2400" b="1" dirty="0" smtClean="0"/>
              <a:t>please</a:t>
            </a:r>
            <a:r>
              <a:rPr lang="en-US" sz="2400" dirty="0" smtClean="0"/>
              <a:t>” when they ask for something.</a:t>
            </a:r>
          </a:p>
          <a:p>
            <a:pPr marL="0" indent="0">
              <a:buNone/>
            </a:pPr>
            <a:r>
              <a:rPr lang="en-US" sz="2400" dirty="0" smtClean="0"/>
              <a:t> </a:t>
            </a:r>
          </a:p>
          <a:p>
            <a:pPr marL="0" indent="0">
              <a:buNone/>
            </a:pPr>
            <a:r>
              <a:rPr lang="en-US" sz="2400" dirty="0" smtClean="0"/>
              <a:t>They say “</a:t>
            </a:r>
            <a:r>
              <a:rPr lang="en-US" sz="2400" b="1" dirty="0" smtClean="0"/>
              <a:t>thank you</a:t>
            </a:r>
            <a:r>
              <a:rPr lang="en-US" sz="2400" dirty="0" smtClean="0"/>
              <a:t>” when they receive something or someone helps them.  Americans tend to thank others even for little things. </a:t>
            </a:r>
          </a:p>
          <a:p>
            <a:r>
              <a:rPr lang="en-US" sz="2400" dirty="0" smtClean="0"/>
              <a:t>For example: If someone holds a door open for you, it is polite to say thank you. </a:t>
            </a:r>
          </a:p>
          <a:p>
            <a:pPr marL="0" indent="0">
              <a:buNone/>
            </a:pPr>
            <a:endParaRPr lang="en-US" sz="2400" dirty="0" smtClean="0"/>
          </a:p>
          <a:p>
            <a:pPr marL="0" indent="0">
              <a:buNone/>
            </a:pPr>
            <a:r>
              <a:rPr lang="en-US" sz="2400" dirty="0" smtClean="0"/>
              <a:t>Americans say, “</a:t>
            </a:r>
            <a:r>
              <a:rPr lang="en-US" sz="2400" b="1" dirty="0" smtClean="0"/>
              <a:t>I’m sorry</a:t>
            </a:r>
            <a:r>
              <a:rPr lang="en-US" sz="2400" dirty="0" smtClean="0"/>
              <a:t>” or “</a:t>
            </a:r>
            <a:r>
              <a:rPr lang="en-US" sz="2400" b="1" dirty="0" smtClean="0"/>
              <a:t>excuse me</a:t>
            </a:r>
            <a:r>
              <a:rPr lang="en-US" sz="2400" dirty="0" smtClean="0"/>
              <a:t>” if they bump into one another accidentally.  “Excuse me” is also used to pass by someone, interrupt a conversation, or leave a conversation.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2584" y="1537064"/>
            <a:ext cx="4589416" cy="4589416"/>
          </a:xfrm>
          <a:prstGeom prst="rect">
            <a:avLst/>
          </a:prstGeom>
        </p:spPr>
      </p:pic>
    </p:spTree>
    <p:extLst>
      <p:ext uri="{BB962C8B-B14F-4D97-AF65-F5344CB8AC3E}">
        <p14:creationId xmlns:p14="http://schemas.microsoft.com/office/powerpoint/2010/main" val="1974165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Privacy</a:t>
            </a:r>
            <a:r>
              <a:rPr lang="en-US" dirty="0" smtClean="0"/>
              <a:t>	</a:t>
            </a:r>
            <a:endParaRPr lang="en-US" dirty="0"/>
          </a:p>
        </p:txBody>
      </p:sp>
      <p:sp>
        <p:nvSpPr>
          <p:cNvPr id="3" name="Content Placeholder 2"/>
          <p:cNvSpPr>
            <a:spLocks noGrp="1"/>
          </p:cNvSpPr>
          <p:nvPr>
            <p:ph idx="1"/>
          </p:nvPr>
        </p:nvSpPr>
        <p:spPr>
          <a:xfrm>
            <a:off x="733697" y="1520871"/>
            <a:ext cx="10515600" cy="4351338"/>
          </a:xfrm>
        </p:spPr>
        <p:txBody>
          <a:bodyPr>
            <a:normAutofit/>
          </a:bodyPr>
          <a:lstStyle/>
          <a:p>
            <a:pPr marL="0" indent="0">
              <a:buNone/>
            </a:pPr>
            <a:r>
              <a:rPr lang="en-US" sz="2400" dirty="0" smtClean="0"/>
              <a:t>While in some cultures wanting privacy may be seen as a bad thing, many Americans like to have alone time and may be private about certain topics.</a:t>
            </a:r>
          </a:p>
          <a:p>
            <a:r>
              <a:rPr lang="en-US" sz="2400" dirty="0" smtClean="0"/>
              <a:t>Property lines; privacy fences</a:t>
            </a:r>
          </a:p>
          <a:p>
            <a:r>
              <a:rPr lang="en-US" sz="2400" dirty="0" smtClean="0"/>
              <a:t>Bedrooms are usually considered private spaces. Neighbors and friends are entertained in the kitchen, dining room or living room. Parents and children tend to have their own bedrooms.</a:t>
            </a:r>
          </a:p>
          <a:p>
            <a:pPr marL="0" indent="0">
              <a:buNone/>
            </a:pPr>
            <a:endParaRPr lang="en-US" sz="2400" dirty="0" smtClean="0"/>
          </a:p>
          <a:p>
            <a:pPr marL="0" indent="0">
              <a:buNone/>
            </a:pPr>
            <a:endParaRPr lang="en-US" sz="2400" dirty="0"/>
          </a:p>
          <a:p>
            <a:pPr marL="0" indent="0">
              <a:buNone/>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4078"/>
            <a:ext cx="5225144" cy="26439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214078"/>
            <a:ext cx="4876800" cy="259842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318" y="4214078"/>
            <a:ext cx="2675709" cy="2675709"/>
          </a:xfrm>
          <a:prstGeom prst="rect">
            <a:avLst/>
          </a:prstGeom>
        </p:spPr>
      </p:pic>
    </p:spTree>
    <p:extLst>
      <p:ext uri="{BB962C8B-B14F-4D97-AF65-F5344CB8AC3E}">
        <p14:creationId xmlns:p14="http://schemas.microsoft.com/office/powerpoint/2010/main" val="208602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1328</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American Values and Communication Styles</vt:lpstr>
      <vt:lpstr>Independence</vt:lpstr>
      <vt:lpstr>Time and Efficiency</vt:lpstr>
      <vt:lpstr>Touch</vt:lpstr>
      <vt:lpstr>Smiling</vt:lpstr>
      <vt:lpstr>Eye Contact</vt:lpstr>
      <vt:lpstr>Personal Space</vt:lpstr>
      <vt:lpstr>Manners</vt:lpstr>
      <vt:lpstr>Privacy </vt:lpstr>
      <vt:lpstr>Directness</vt:lpstr>
      <vt:lpstr>Arguments </vt:lpstr>
      <vt:lpstr>Equality </vt:lpstr>
      <vt:lpstr>Informality</vt:lpstr>
      <vt:lpstr>Eating Habits</vt:lpstr>
      <vt:lpstr>Competition</vt:lpstr>
      <vt:lpstr>PowerPoint Presentation</vt:lpstr>
    </vt:vector>
  </TitlesOfParts>
  <Company>Omaha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Customs and Communication Style</dc:title>
  <dc:creator>Alana Schriver</dc:creator>
  <cp:lastModifiedBy>Alana Schriver</cp:lastModifiedBy>
  <cp:revision>33</cp:revision>
  <dcterms:created xsi:type="dcterms:W3CDTF">2018-08-16T15:10:07Z</dcterms:created>
  <dcterms:modified xsi:type="dcterms:W3CDTF">2018-08-28T15:32:12Z</dcterms:modified>
</cp:coreProperties>
</file>